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0" r:id="rId5"/>
    <p:sldId id="869" r:id="rId6"/>
    <p:sldId id="820" r:id="rId7"/>
    <p:sldId id="870" r:id="rId8"/>
    <p:sldId id="874" r:id="rId9"/>
    <p:sldId id="845" r:id="rId10"/>
    <p:sldId id="842" r:id="rId11"/>
    <p:sldId id="875" r:id="rId12"/>
    <p:sldId id="879" r:id="rId13"/>
    <p:sldId id="880" r:id="rId14"/>
    <p:sldId id="881" r:id="rId15"/>
    <p:sldId id="825" r:id="rId16"/>
    <p:sldId id="873" r:id="rId17"/>
    <p:sldId id="833" r:id="rId18"/>
    <p:sldId id="831" r:id="rId19"/>
    <p:sldId id="878" r:id="rId20"/>
    <p:sldId id="837" r:id="rId21"/>
    <p:sldId id="877" r:id="rId22"/>
    <p:sldId id="840" r:id="rId23"/>
    <p:sldId id="838" r:id="rId24"/>
    <p:sldId id="839" r:id="rId25"/>
  </p:sldIdLst>
  <p:sldSz cx="9906000" cy="6858000" type="A4"/>
  <p:notesSz cx="7077075" cy="84121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0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Mcelveen" initials="KM" lastIdx="1" clrIdx="0">
    <p:extLst>
      <p:ext uri="{19B8F6BF-5375-455C-9EA6-DF929625EA0E}">
        <p15:presenceInfo xmlns:p15="http://schemas.microsoft.com/office/powerpoint/2012/main" userId="S-1-5-21-3392181128-250301629-2379905336-3658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CD450"/>
    <a:srgbClr val="1C598C"/>
    <a:srgbClr val="9DBCB0"/>
    <a:srgbClr val="93B1CC"/>
    <a:srgbClr val="B7AA9E"/>
    <a:srgbClr val="C4C18E"/>
    <a:srgbClr val="31AA1C"/>
    <a:srgbClr val="CF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6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04" cy="42060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7919" y="0"/>
            <a:ext cx="3067504" cy="42060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104D5ACC-116E-4215-81F3-2474B1768EC4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7990203"/>
            <a:ext cx="3067504" cy="42060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7919" y="7990203"/>
            <a:ext cx="3067504" cy="42060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B15F7410-2EF9-4AAA-95E7-6EB1A8F39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2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66943" cy="4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t" anchorCtr="0" compatLnSpc="1">
            <a:prstTxWarp prst="textNoShape">
              <a:avLst/>
            </a:prstTxWarp>
          </a:bodyPr>
          <a:lstStyle>
            <a:lvl1pPr defTabSz="893626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552" y="3"/>
            <a:ext cx="3066943" cy="4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t" anchorCtr="0" compatLnSpc="1">
            <a:prstTxWarp prst="textNoShape">
              <a:avLst/>
            </a:prstTxWarp>
          </a:bodyPr>
          <a:lstStyle>
            <a:lvl1pPr algn="r" defTabSz="893626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630238"/>
            <a:ext cx="4559300" cy="315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392" y="3995354"/>
            <a:ext cx="5662294" cy="378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7990711"/>
            <a:ext cx="3066943" cy="4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b" anchorCtr="0" compatLnSpc="1">
            <a:prstTxWarp prst="textNoShape">
              <a:avLst/>
            </a:prstTxWarp>
          </a:bodyPr>
          <a:lstStyle>
            <a:lvl1pPr defTabSz="893626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552" y="7990711"/>
            <a:ext cx="3066943" cy="4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13" tIns="44606" rIns="89213" bIns="44606" numCol="1" anchor="b" anchorCtr="0" compatLnSpc="1">
            <a:prstTxWarp prst="textNoShape">
              <a:avLst/>
            </a:prstTxWarp>
          </a:bodyPr>
          <a:lstStyle>
            <a:lvl1pPr algn="r" defTabSz="893626">
              <a:defRPr sz="1200" smtClean="0"/>
            </a:lvl1pPr>
          </a:lstStyle>
          <a:p>
            <a:pPr>
              <a:defRPr/>
            </a:pPr>
            <a:fld id="{DD1B2C8C-3750-4C5F-B2CE-2A0AE5EF5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0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02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8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29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66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5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94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10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7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6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30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1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1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8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9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1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2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22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0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300038"/>
            <a:ext cx="207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5463"/>
            <a:ext cx="99060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noFill/>
        </p:spPr>
        <p:txBody>
          <a:bodyPr lIns="0" tIns="0" rIns="0" bIns="0" anchor="b"/>
          <a:lstStyle>
            <a:lvl1pPr algn="l">
              <a:defRPr sz="3900" b="1" smtClean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600" smtClean="0">
                <a:solidFill>
                  <a:srgbClr val="333333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FDD99DA-4295-4F69-AF45-F1184E289975}" type="datetime1">
              <a:rPr lang="en-US"/>
              <a:pPr>
                <a:defRPr/>
              </a:pPr>
              <a:t>4/30/2024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BF705513-A979-4F81-9321-17BE06943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3A84F-7FC6-4592-BECC-75BC02DEB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CD394-F18B-4048-AF0A-6F259C27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9FA4-2913-4E59-8D0C-3E77DD2B9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81F2-F2E7-4241-B76F-D5B0F0EB64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080D-C253-46BF-9A0B-2F609F7B59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9FB4-5DC6-4FE3-A70E-EEA174132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815AE-2E73-4DEB-A0C9-7435D8A79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9D31-9056-4A8E-9E92-3D064C640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154C-2AB3-47DB-B012-861C83D2D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82B5-6EF8-4861-9263-D504C69643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3654-D266-4070-A2C7-F6AD40A92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7925" y="0"/>
            <a:ext cx="7458075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990600"/>
            <a:ext cx="93487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95B5E87-67E5-4A4D-A5A8-CFE411E7A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49" name="Picture 7" descr="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7513" y="100013"/>
            <a:ext cx="1876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56320" y="1556587"/>
            <a:ext cx="6378575" cy="1057275"/>
          </a:xfrm>
          <a:noFill/>
        </p:spPr>
        <p:txBody>
          <a:bodyPr/>
          <a:lstStyle/>
          <a:p>
            <a:pPr algn="ctr"/>
            <a:br>
              <a:rPr lang="en-GB" sz="2400" dirty="0">
                <a:solidFill>
                  <a:srgbClr val="1C598C"/>
                </a:solidFill>
                <a:latin typeface="+mn-lt"/>
              </a:rPr>
            </a:br>
            <a:br>
              <a:rPr lang="en-GB" sz="2400" dirty="0">
                <a:solidFill>
                  <a:srgbClr val="1C598C"/>
                </a:solidFill>
                <a:latin typeface="+mn-lt"/>
              </a:rPr>
            </a:br>
            <a:r>
              <a:rPr lang="en-GB" sz="2400" dirty="0">
                <a:solidFill>
                  <a:srgbClr val="1C598C"/>
                </a:solidFill>
                <a:latin typeface="+mn-lt"/>
              </a:rPr>
              <a:t>University of Glasgow </a:t>
            </a:r>
            <a:br>
              <a:rPr lang="en-GB" sz="2400" dirty="0">
                <a:solidFill>
                  <a:srgbClr val="1C598C"/>
                </a:solidFill>
                <a:latin typeface="+mn-lt"/>
              </a:rPr>
            </a:br>
            <a:r>
              <a:rPr lang="en-GB" sz="2400" dirty="0">
                <a:solidFill>
                  <a:srgbClr val="1C598C"/>
                </a:solidFill>
                <a:latin typeface="+mn-lt"/>
              </a:rPr>
              <a:t>Finance Overview </a:t>
            </a:r>
            <a:br>
              <a:rPr lang="en-GB" sz="2400" dirty="0">
                <a:solidFill>
                  <a:srgbClr val="1C598C"/>
                </a:solidFill>
                <a:latin typeface="+mn-lt"/>
              </a:rPr>
            </a:br>
            <a:r>
              <a:rPr lang="en-GB" sz="2400" dirty="0">
                <a:solidFill>
                  <a:srgbClr val="1C598C"/>
                </a:solidFill>
                <a:latin typeface="+mn-lt"/>
              </a:rPr>
              <a:t>Organisation Chart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24304" y="2613862"/>
            <a:ext cx="6378575" cy="973138"/>
          </a:xfrm>
        </p:spPr>
        <p:txBody>
          <a:bodyPr/>
          <a:lstStyle/>
          <a:p>
            <a:pPr marL="0" indent="0"/>
            <a:endParaRPr lang="en-GB" sz="2000" dirty="0">
              <a:solidFill>
                <a:srgbClr val="1C598C"/>
              </a:solidFill>
            </a:endParaRPr>
          </a:p>
          <a:p>
            <a:pPr marL="0" indent="0"/>
            <a:endParaRPr lang="en-GB" sz="2000" dirty="0">
              <a:solidFill>
                <a:srgbClr val="1C598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-18853"/>
            <a:ext cx="7289800" cy="654050"/>
          </a:xfrm>
        </p:spPr>
        <p:txBody>
          <a:bodyPr/>
          <a:lstStyle/>
          <a:p>
            <a:pPr algn="r"/>
            <a:r>
              <a:rPr lang="en-GB"/>
              <a:t>Research Support Office - UK Team / DD Team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2522" y="2653417"/>
            <a:ext cx="1369501" cy="598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Amy Coats</a:t>
            </a:r>
          </a:p>
          <a:p>
            <a:pPr algn="ctr"/>
            <a:r>
              <a:rPr lang="en-GB" sz="1000" dirty="0"/>
              <a:t>Research </a:t>
            </a:r>
          </a:p>
          <a:p>
            <a:pPr algn="ctr"/>
            <a:r>
              <a:rPr lang="en-GB" sz="1000" dirty="0"/>
              <a:t>Financial</a:t>
            </a:r>
          </a:p>
          <a:p>
            <a:pPr algn="ctr"/>
            <a:r>
              <a:rPr lang="en-GB" sz="1000" dirty="0"/>
              <a:t>Administrator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092920" y="1538788"/>
            <a:ext cx="575427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1090305" y="1538788"/>
            <a:ext cx="0" cy="191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5ACCD0DA-C2CC-4F02-A115-76FEC3651CF2}"/>
              </a:ext>
            </a:extLst>
          </p:cNvPr>
          <p:cNvSpPr/>
          <p:nvPr/>
        </p:nvSpPr>
        <p:spPr>
          <a:xfrm>
            <a:off x="462522" y="3410336"/>
            <a:ext cx="1369501" cy="614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Claire Scoular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50F90E39-35E6-4021-90D3-F726C7DA652B}"/>
              </a:ext>
            </a:extLst>
          </p:cNvPr>
          <p:cNvSpPr/>
          <p:nvPr/>
        </p:nvSpPr>
        <p:spPr>
          <a:xfrm>
            <a:off x="2840710" y="2658002"/>
            <a:ext cx="1378182" cy="59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 dirty="0"/>
              <a:t>Suzanne Griffin</a:t>
            </a:r>
          </a:p>
          <a:p>
            <a:pPr algn="ctr"/>
            <a:r>
              <a:rPr lang="en-US" sz="1000" dirty="0"/>
              <a:t>Research Financial</a:t>
            </a:r>
          </a:p>
          <a:p>
            <a:pPr algn="ctr"/>
            <a:r>
              <a:rPr lang="en-US" sz="1000" dirty="0"/>
              <a:t>Administrator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6F0FB3-5A89-4436-B06C-8840A8D1B427}"/>
              </a:ext>
            </a:extLst>
          </p:cNvPr>
          <p:cNvGrpSpPr/>
          <p:nvPr/>
        </p:nvGrpSpPr>
        <p:grpSpPr>
          <a:xfrm>
            <a:off x="435962" y="712769"/>
            <a:ext cx="9181911" cy="4864955"/>
            <a:chOff x="335214" y="1348226"/>
            <a:chExt cx="9181911" cy="4864955"/>
          </a:xfrm>
        </p:grpSpPr>
        <p:sp>
          <p:nvSpPr>
            <p:cNvPr id="3" name="Rounded Rectangle 2"/>
            <p:cNvSpPr/>
            <p:nvPr/>
          </p:nvSpPr>
          <p:spPr>
            <a:xfrm>
              <a:off x="2758688" y="1348226"/>
              <a:ext cx="1363287" cy="6506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b="1"/>
                <a:t>Hazel Tollan</a:t>
              </a:r>
            </a:p>
            <a:p>
              <a:pPr algn="ctr"/>
              <a:r>
                <a:rPr lang="en-GB" sz="1000"/>
                <a:t>Research Support Advisor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35214" y="2310951"/>
              <a:ext cx="1431357" cy="7202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000" b="1"/>
                <a:t>Johnpaul McMahon</a:t>
              </a:r>
            </a:p>
            <a:p>
              <a:pPr algn="ctr"/>
              <a:r>
                <a:rPr lang="en-GB" sz="1000"/>
                <a:t>Senior Research Financial Administrator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60778" y="5599137"/>
              <a:ext cx="1378182" cy="6140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000" b="1"/>
                <a:t>Gary Brown</a:t>
              </a:r>
            </a:p>
            <a:p>
              <a:pPr algn="ctr"/>
              <a:r>
                <a:rPr lang="en-GB" sz="1000"/>
                <a:t>Research Financial </a:t>
              </a:r>
            </a:p>
            <a:p>
              <a:pPr algn="ctr"/>
              <a:r>
                <a:rPr lang="en-GB" sz="1000"/>
                <a:t>Administrator</a:t>
              </a:r>
            </a:p>
          </p:txBody>
        </p:sp>
        <p:sp>
          <p:nvSpPr>
            <p:cNvPr id="36" name="Rounded Rectangle 8">
              <a:extLst>
                <a:ext uri="{FF2B5EF4-FFF2-40B4-BE49-F238E27FC236}">
                  <a16:creationId xmlns:a16="http://schemas.microsoft.com/office/drawing/2014/main" id="{FFE8C2C8-7441-44BA-95AC-CA22E94E02F7}"/>
                </a:ext>
              </a:extLst>
            </p:cNvPr>
            <p:cNvSpPr/>
            <p:nvPr/>
          </p:nvSpPr>
          <p:spPr>
            <a:xfrm>
              <a:off x="3549893" y="2310950"/>
              <a:ext cx="1455743" cy="7202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000" b="1"/>
                <a:t>Sarah MacPhail</a:t>
              </a:r>
            </a:p>
            <a:p>
              <a:pPr algn="ctr"/>
              <a:r>
                <a:rPr lang="en-GB" sz="1000"/>
                <a:t>Senior</a:t>
              </a:r>
            </a:p>
            <a:p>
              <a:pPr algn="ctr"/>
              <a:r>
                <a:rPr lang="en-GB" sz="1000" b="1"/>
                <a:t> </a:t>
              </a:r>
              <a:r>
                <a:rPr lang="en-GB" sz="1000"/>
                <a:t>Research Financial</a:t>
              </a:r>
            </a:p>
            <a:p>
              <a:pPr algn="ctr"/>
              <a:r>
                <a:rPr lang="en-GB" sz="1000"/>
                <a:t>Administrator</a:t>
              </a:r>
            </a:p>
          </p:txBody>
        </p:sp>
        <p:sp>
          <p:nvSpPr>
            <p:cNvPr id="42" name="Rounded Rectangle 9">
              <a:extLst>
                <a:ext uri="{FF2B5EF4-FFF2-40B4-BE49-F238E27FC236}">
                  <a16:creationId xmlns:a16="http://schemas.microsoft.com/office/drawing/2014/main" id="{0FB6B33B-3810-4D69-8019-33298FC79CC8}"/>
                </a:ext>
              </a:extLst>
            </p:cNvPr>
            <p:cNvSpPr/>
            <p:nvPr/>
          </p:nvSpPr>
          <p:spPr>
            <a:xfrm>
              <a:off x="8153838" y="2275728"/>
              <a:ext cx="1363287" cy="7097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b="1"/>
                <a:t>Ben Kassous</a:t>
              </a:r>
            </a:p>
            <a:p>
              <a:pPr algn="ctr"/>
              <a:r>
                <a:rPr lang="en-US" sz="900"/>
                <a:t>Research</a:t>
              </a:r>
              <a:r>
                <a:rPr lang="en-US" sz="900" b="1"/>
                <a:t> </a:t>
              </a:r>
              <a:r>
                <a:rPr lang="en-US" sz="900"/>
                <a:t>Assurance </a:t>
              </a:r>
            </a:p>
            <a:p>
              <a:pPr algn="ctr"/>
              <a:r>
                <a:rPr lang="en-US" sz="900"/>
                <a:t>Officer</a:t>
              </a:r>
            </a:p>
          </p:txBody>
        </p:sp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42D88CFE-2FB1-49E9-BAC0-679E3230DB1A}"/>
              </a:ext>
            </a:extLst>
          </p:cNvPr>
          <p:cNvSpPr/>
          <p:nvPr/>
        </p:nvSpPr>
        <p:spPr>
          <a:xfrm>
            <a:off x="8254955" y="2661584"/>
            <a:ext cx="1371922" cy="694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/>
              <a:t>Mary McCabe</a:t>
            </a:r>
          </a:p>
          <a:p>
            <a:pPr algn="ctr"/>
            <a:r>
              <a:rPr lang="en-US" sz="1000"/>
              <a:t>Research Assurance</a:t>
            </a:r>
          </a:p>
          <a:p>
            <a:pPr algn="ctr"/>
            <a:r>
              <a:rPr lang="en-US" sz="1000"/>
              <a:t>Officer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46899D-EDA4-4637-AFC0-024AB3CDD68A}"/>
              </a:ext>
            </a:extLst>
          </p:cNvPr>
          <p:cNvCxnSpPr>
            <a:cxnSpLocks/>
          </p:cNvCxnSpPr>
          <p:nvPr/>
        </p:nvCxnSpPr>
        <p:spPr>
          <a:xfrm>
            <a:off x="4378512" y="1538789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A43FBD3-0961-452D-9CDC-53D2897F171C}"/>
              </a:ext>
            </a:extLst>
          </p:cNvPr>
          <p:cNvSpPr txBox="1"/>
          <p:nvPr/>
        </p:nvSpPr>
        <p:spPr>
          <a:xfrm>
            <a:off x="7461434" y="227321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b="1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B088F932-BB6D-D3E3-F28D-F2BA1A3E1609}"/>
              </a:ext>
            </a:extLst>
          </p:cNvPr>
          <p:cNvSpPr/>
          <p:nvPr/>
        </p:nvSpPr>
        <p:spPr>
          <a:xfrm>
            <a:off x="462522" y="4197437"/>
            <a:ext cx="1369501" cy="623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err="1"/>
              <a:t>Pardis</a:t>
            </a:r>
            <a:r>
              <a:rPr lang="en-GB" sz="1000" b="1"/>
              <a:t> </a:t>
            </a:r>
            <a:r>
              <a:rPr lang="en-GB" sz="1000" b="1" err="1"/>
              <a:t>Katoozi</a:t>
            </a:r>
            <a:endParaRPr lang="en-GB" sz="1000" b="1"/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AE9B0205-77CA-AAF5-C04E-7E841C1ADE86}"/>
              </a:ext>
            </a:extLst>
          </p:cNvPr>
          <p:cNvSpPr/>
          <p:nvPr/>
        </p:nvSpPr>
        <p:spPr>
          <a:xfrm>
            <a:off x="462522" y="4963047"/>
            <a:ext cx="1369500" cy="614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Monika </a:t>
            </a:r>
            <a:r>
              <a:rPr lang="en-GB" sz="1000" b="1" err="1"/>
              <a:t>Lenty</a:t>
            </a:r>
            <a:r>
              <a:rPr lang="en-GB" sz="1000" b="1"/>
              <a:t> </a:t>
            </a:r>
            <a:r>
              <a:rPr lang="en-GB" sz="1000" b="1" err="1"/>
              <a:t>Lenty</a:t>
            </a:r>
            <a:r>
              <a:rPr lang="en-GB" sz="1000" b="1"/>
              <a:t>-Tyrell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52A5857-982B-C4FB-7C7E-5304F7308699}"/>
              </a:ext>
            </a:extLst>
          </p:cNvPr>
          <p:cNvSpPr/>
          <p:nvPr/>
        </p:nvSpPr>
        <p:spPr>
          <a:xfrm>
            <a:off x="4346742" y="2653416"/>
            <a:ext cx="1369497" cy="62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Darren Johns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322000C3-8F01-B54C-B577-4E67341046F2}"/>
              </a:ext>
            </a:extLst>
          </p:cNvPr>
          <p:cNvSpPr/>
          <p:nvPr/>
        </p:nvSpPr>
        <p:spPr>
          <a:xfrm>
            <a:off x="2856328" y="3410336"/>
            <a:ext cx="1369501" cy="614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Vacancy</a:t>
            </a:r>
          </a:p>
          <a:p>
            <a:pPr algn="ctr"/>
            <a:r>
              <a:rPr lang="en-GB" sz="1000" dirty="0"/>
              <a:t>Research Financial</a:t>
            </a:r>
          </a:p>
          <a:p>
            <a:pPr algn="ctr"/>
            <a:r>
              <a:rPr lang="en-GB" sz="1000" dirty="0"/>
              <a:t>Administrator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56FACC9B-1987-455B-633D-05988E727072}"/>
              </a:ext>
            </a:extLst>
          </p:cNvPr>
          <p:cNvSpPr/>
          <p:nvPr/>
        </p:nvSpPr>
        <p:spPr>
          <a:xfrm>
            <a:off x="4356247" y="3401480"/>
            <a:ext cx="1369501" cy="62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Pamela Bone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2EFA572E-080F-BDC9-8A33-466624FCCA9F}"/>
              </a:ext>
            </a:extLst>
          </p:cNvPr>
          <p:cNvSpPr/>
          <p:nvPr/>
        </p:nvSpPr>
        <p:spPr>
          <a:xfrm>
            <a:off x="2837577" y="4199745"/>
            <a:ext cx="1369501" cy="614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Andrea Karla Kantor-Ross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37AB953C-EC13-CB07-C3E9-8524B6E42259}"/>
              </a:ext>
            </a:extLst>
          </p:cNvPr>
          <p:cNvSpPr/>
          <p:nvPr/>
        </p:nvSpPr>
        <p:spPr>
          <a:xfrm>
            <a:off x="4340588" y="4199107"/>
            <a:ext cx="1369500" cy="609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Vacancy</a:t>
            </a:r>
          </a:p>
          <a:p>
            <a:pPr algn="ctr"/>
            <a:r>
              <a:rPr lang="en-GB" sz="1000" dirty="0"/>
              <a:t>Research Financial</a:t>
            </a:r>
          </a:p>
          <a:p>
            <a:pPr algn="ctr"/>
            <a:r>
              <a:rPr lang="en-GB" sz="1000" dirty="0"/>
              <a:t>Administrator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DF1FF3D-D57F-EC03-43CE-15D99AA8041E}"/>
              </a:ext>
            </a:extLst>
          </p:cNvPr>
          <p:cNvCxnSpPr>
            <a:cxnSpLocks/>
          </p:cNvCxnSpPr>
          <p:nvPr/>
        </p:nvCxnSpPr>
        <p:spPr>
          <a:xfrm>
            <a:off x="1827441" y="2005136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8E79C73-6C56-50FE-EB4E-379620EC18F6}"/>
              </a:ext>
            </a:extLst>
          </p:cNvPr>
          <p:cNvCxnSpPr>
            <a:cxnSpLocks/>
          </p:cNvCxnSpPr>
          <p:nvPr/>
        </p:nvCxnSpPr>
        <p:spPr>
          <a:xfrm flipV="1">
            <a:off x="2066703" y="2011737"/>
            <a:ext cx="0" cy="4036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D092359-12D5-6A76-9922-725115FE40FC}"/>
              </a:ext>
            </a:extLst>
          </p:cNvPr>
          <p:cNvCxnSpPr>
            <a:cxnSpLocks/>
          </p:cNvCxnSpPr>
          <p:nvPr/>
        </p:nvCxnSpPr>
        <p:spPr>
          <a:xfrm>
            <a:off x="1827441" y="2827180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E990502-670C-A8C7-7D39-381052468ACE}"/>
              </a:ext>
            </a:extLst>
          </p:cNvPr>
          <p:cNvCxnSpPr>
            <a:cxnSpLocks/>
          </p:cNvCxnSpPr>
          <p:nvPr/>
        </p:nvCxnSpPr>
        <p:spPr>
          <a:xfrm>
            <a:off x="1827441" y="3652769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5E09C8-09BF-C095-A7AD-5404BC1105EE}"/>
              </a:ext>
            </a:extLst>
          </p:cNvPr>
          <p:cNvCxnSpPr>
            <a:cxnSpLocks/>
          </p:cNvCxnSpPr>
          <p:nvPr/>
        </p:nvCxnSpPr>
        <p:spPr>
          <a:xfrm>
            <a:off x="1827441" y="5268210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57D19D-9424-1B74-C3EF-26D843D7C465}"/>
              </a:ext>
            </a:extLst>
          </p:cNvPr>
          <p:cNvCxnSpPr>
            <a:cxnSpLocks/>
          </p:cNvCxnSpPr>
          <p:nvPr/>
        </p:nvCxnSpPr>
        <p:spPr>
          <a:xfrm>
            <a:off x="3541079" y="1335871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A19B3056-6903-190D-B42A-2066D3D316B5}"/>
              </a:ext>
            </a:extLst>
          </p:cNvPr>
          <p:cNvSpPr/>
          <p:nvPr/>
        </p:nvSpPr>
        <p:spPr>
          <a:xfrm>
            <a:off x="462522" y="5740497"/>
            <a:ext cx="1369500" cy="61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Martin Ryan</a:t>
            </a:r>
          </a:p>
          <a:p>
            <a:pPr algn="ctr"/>
            <a:r>
              <a:rPr lang="en-GB" sz="1000"/>
              <a:t>Research </a:t>
            </a:r>
          </a:p>
          <a:p>
            <a:pPr algn="ctr"/>
            <a:r>
              <a:rPr lang="en-GB" sz="1000"/>
              <a:t>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374B69-7009-009E-FE27-F7429BF9682C}"/>
              </a:ext>
            </a:extLst>
          </p:cNvPr>
          <p:cNvCxnSpPr>
            <a:cxnSpLocks/>
          </p:cNvCxnSpPr>
          <p:nvPr/>
        </p:nvCxnSpPr>
        <p:spPr>
          <a:xfrm>
            <a:off x="1814396" y="4458818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3BBB23-4121-88B6-EAF3-AEB9B2E0DC4E}"/>
              </a:ext>
            </a:extLst>
          </p:cNvPr>
          <p:cNvCxnSpPr>
            <a:cxnSpLocks/>
          </p:cNvCxnSpPr>
          <p:nvPr/>
        </p:nvCxnSpPr>
        <p:spPr>
          <a:xfrm flipV="1">
            <a:off x="2703159" y="2027668"/>
            <a:ext cx="0" cy="3291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FF056F-417C-60A2-ECFC-A4AAE0FCDB4E}"/>
              </a:ext>
            </a:extLst>
          </p:cNvPr>
          <p:cNvCxnSpPr>
            <a:cxnSpLocks/>
          </p:cNvCxnSpPr>
          <p:nvPr/>
        </p:nvCxnSpPr>
        <p:spPr>
          <a:xfrm>
            <a:off x="2717946" y="2955172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61F690-86DE-5A7F-B3CE-83E15AC60C37}"/>
              </a:ext>
            </a:extLst>
          </p:cNvPr>
          <p:cNvCxnSpPr>
            <a:cxnSpLocks/>
          </p:cNvCxnSpPr>
          <p:nvPr/>
        </p:nvCxnSpPr>
        <p:spPr>
          <a:xfrm>
            <a:off x="1827441" y="6047836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0E8322-E9AB-E0B2-9465-A8CF3D676326}"/>
              </a:ext>
            </a:extLst>
          </p:cNvPr>
          <p:cNvCxnSpPr>
            <a:cxnSpLocks/>
          </p:cNvCxnSpPr>
          <p:nvPr/>
        </p:nvCxnSpPr>
        <p:spPr>
          <a:xfrm>
            <a:off x="2717946" y="3673439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893E0C-4EF4-43B9-94D7-1E63A47735A7}"/>
              </a:ext>
            </a:extLst>
          </p:cNvPr>
          <p:cNvCxnSpPr>
            <a:cxnSpLocks/>
          </p:cNvCxnSpPr>
          <p:nvPr/>
        </p:nvCxnSpPr>
        <p:spPr>
          <a:xfrm>
            <a:off x="2717946" y="4485627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317D041-6B0F-C77F-1BE9-2F7A90D79906}"/>
              </a:ext>
            </a:extLst>
          </p:cNvPr>
          <p:cNvCxnSpPr>
            <a:cxnSpLocks/>
          </p:cNvCxnSpPr>
          <p:nvPr/>
        </p:nvCxnSpPr>
        <p:spPr>
          <a:xfrm>
            <a:off x="2717946" y="5322080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8">
            <a:extLst>
              <a:ext uri="{FF2B5EF4-FFF2-40B4-BE49-F238E27FC236}">
                <a16:creationId xmlns:a16="http://schemas.microsoft.com/office/drawing/2014/main" id="{EA243C58-EAEC-F631-410C-4D9D8D465906}"/>
              </a:ext>
            </a:extLst>
          </p:cNvPr>
          <p:cNvSpPr/>
          <p:nvPr/>
        </p:nvSpPr>
        <p:spPr>
          <a:xfrm>
            <a:off x="6272360" y="1629811"/>
            <a:ext cx="1336463" cy="720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/>
              <a:t>Stacey Cameron</a:t>
            </a:r>
          </a:p>
          <a:p>
            <a:pPr algn="ctr"/>
            <a:r>
              <a:rPr lang="en-GB" sz="1000"/>
              <a:t>Research Financial</a:t>
            </a:r>
          </a:p>
          <a:p>
            <a:pPr algn="ctr"/>
            <a:r>
              <a:rPr lang="en-GB" sz="1000"/>
              <a:t>Administrator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AD49259-384B-38C8-949D-57E9765DAF36}"/>
              </a:ext>
            </a:extLst>
          </p:cNvPr>
          <p:cNvCxnSpPr>
            <a:cxnSpLocks/>
          </p:cNvCxnSpPr>
          <p:nvPr/>
        </p:nvCxnSpPr>
        <p:spPr>
          <a:xfrm>
            <a:off x="2701151" y="2019110"/>
            <a:ext cx="1152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700F7AB-ECCE-A5B2-B77E-89C353D34100}"/>
              </a:ext>
            </a:extLst>
          </p:cNvPr>
          <p:cNvCxnSpPr>
            <a:cxnSpLocks/>
          </p:cNvCxnSpPr>
          <p:nvPr/>
        </p:nvCxnSpPr>
        <p:spPr>
          <a:xfrm>
            <a:off x="3763938" y="2027668"/>
            <a:ext cx="178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24CF10-9F98-503E-5F42-00BC95BF85BC}"/>
              </a:ext>
            </a:extLst>
          </p:cNvPr>
          <p:cNvCxnSpPr>
            <a:cxnSpLocks/>
          </p:cNvCxnSpPr>
          <p:nvPr/>
        </p:nvCxnSpPr>
        <p:spPr>
          <a:xfrm>
            <a:off x="5710088" y="2964269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CF9C14-C1AF-8591-72E5-317CBCFB09C8}"/>
              </a:ext>
            </a:extLst>
          </p:cNvPr>
          <p:cNvCxnSpPr>
            <a:cxnSpLocks/>
          </p:cNvCxnSpPr>
          <p:nvPr/>
        </p:nvCxnSpPr>
        <p:spPr>
          <a:xfrm>
            <a:off x="5710088" y="3702125"/>
            <a:ext cx="239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E7E3434-8306-161B-3A63-71894AACAE9A}"/>
              </a:ext>
            </a:extLst>
          </p:cNvPr>
          <p:cNvCxnSpPr>
            <a:cxnSpLocks/>
          </p:cNvCxnSpPr>
          <p:nvPr/>
        </p:nvCxnSpPr>
        <p:spPr>
          <a:xfrm>
            <a:off x="5735449" y="4530656"/>
            <a:ext cx="2139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05977AE-06F4-066F-EB43-25FD645D6A42}"/>
              </a:ext>
            </a:extLst>
          </p:cNvPr>
          <p:cNvCxnSpPr>
            <a:cxnSpLocks/>
          </p:cNvCxnSpPr>
          <p:nvPr/>
        </p:nvCxnSpPr>
        <p:spPr>
          <a:xfrm>
            <a:off x="6847195" y="1538789"/>
            <a:ext cx="0" cy="19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2D6D03-48CF-2DA8-4851-5A8DEC14856B}"/>
              </a:ext>
            </a:extLst>
          </p:cNvPr>
          <p:cNvCxnSpPr>
            <a:cxnSpLocks/>
          </p:cNvCxnSpPr>
          <p:nvPr/>
        </p:nvCxnSpPr>
        <p:spPr>
          <a:xfrm flipV="1">
            <a:off x="5949350" y="2027668"/>
            <a:ext cx="0" cy="250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A1C0D3-D976-7CD6-124D-A5D0D6D0EF6F}"/>
              </a:ext>
            </a:extLst>
          </p:cNvPr>
          <p:cNvCxnSpPr>
            <a:cxnSpLocks/>
          </p:cNvCxnSpPr>
          <p:nvPr/>
        </p:nvCxnSpPr>
        <p:spPr>
          <a:xfrm>
            <a:off x="4797119" y="2035618"/>
            <a:ext cx="1152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61ABBB6-0D7A-23D2-560F-157412B28E73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8936230" y="2297178"/>
            <a:ext cx="4686" cy="364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9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Research Support Overseas Funders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62193" y="761234"/>
            <a:ext cx="1851256" cy="76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Joe Galloway</a:t>
            </a:r>
            <a:endParaRPr lang="en-US" sz="1200" b="1"/>
          </a:p>
          <a:p>
            <a:pPr algn="ctr"/>
            <a:r>
              <a:rPr lang="en-GB" sz="1200"/>
              <a:t>Research Support Manager</a:t>
            </a:r>
            <a:endParaRPr lang="en-US" sz="1200"/>
          </a:p>
        </p:txBody>
      </p:sp>
      <p:sp>
        <p:nvSpPr>
          <p:cNvPr id="7" name="Rounded Rectangle 6"/>
          <p:cNvSpPr/>
          <p:nvPr/>
        </p:nvSpPr>
        <p:spPr>
          <a:xfrm>
            <a:off x="1757586" y="5478490"/>
            <a:ext cx="912891" cy="847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David Iglesias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Project Officer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0647" y="4407593"/>
            <a:ext cx="1665584" cy="785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Katie Wright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EU Project Manager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670981" y="1760410"/>
            <a:ext cx="6661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  <a:stCxn id="3" idx="2"/>
          </p:cNvCxnSpPr>
          <p:nvPr/>
        </p:nvCxnSpPr>
        <p:spPr>
          <a:xfrm>
            <a:off x="5087821" y="1530418"/>
            <a:ext cx="0" cy="22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1222050-E144-4FA0-9E8B-3A74ED66DFE6}"/>
              </a:ext>
            </a:extLst>
          </p:cNvPr>
          <p:cNvSpPr/>
          <p:nvPr/>
        </p:nvSpPr>
        <p:spPr>
          <a:xfrm>
            <a:off x="750647" y="3503732"/>
            <a:ext cx="1665584" cy="819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Karen Harron </a:t>
            </a:r>
            <a:endParaRPr lang="en-US" sz="1200">
              <a:solidFill>
                <a:schemeClr val="bg1"/>
              </a:solidFill>
            </a:endParaRPr>
          </a:p>
          <a:p>
            <a:pPr algn="ctr"/>
            <a:r>
              <a:rPr lang="en-GB" sz="1200">
                <a:solidFill>
                  <a:schemeClr val="bg1"/>
                </a:solidFill>
              </a:rPr>
              <a:t>EU &amp; International Grants Specialist</a:t>
            </a: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CF7912-8B31-4D07-B8B0-A44A8A0C4111}"/>
              </a:ext>
            </a:extLst>
          </p:cNvPr>
          <p:cNvCxnSpPr>
            <a:cxnSpLocks/>
          </p:cNvCxnSpPr>
          <p:nvPr/>
        </p:nvCxnSpPr>
        <p:spPr>
          <a:xfrm flipV="1">
            <a:off x="2104006" y="5193550"/>
            <a:ext cx="0" cy="275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750647" y="1756116"/>
            <a:ext cx="1665584" cy="663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Ross Hanley</a:t>
            </a:r>
            <a:endParaRPr lang="en-US" sz="1200">
              <a:solidFill>
                <a:schemeClr val="bg1"/>
              </a:solidFill>
            </a:endParaRPr>
          </a:p>
          <a:p>
            <a:pPr algn="ctr"/>
            <a:r>
              <a:rPr lang="en-GB" sz="1200">
                <a:solidFill>
                  <a:schemeClr val="bg1"/>
                </a:solidFill>
              </a:rPr>
              <a:t>Technical Bid Writer</a:t>
            </a:r>
            <a:endParaRPr lang="en-US" sz="1200">
              <a:solidFill>
                <a:schemeClr val="bg1"/>
              </a:solidFill>
            </a:endParaRPr>
          </a:p>
          <a:p>
            <a:pPr algn="ctr"/>
            <a:endParaRPr lang="en-GB" sz="1200" b="1">
              <a:solidFill>
                <a:schemeClr val="bg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7A3C57-F7A2-4932-AC9A-411D05F0709D}"/>
              </a:ext>
            </a:extLst>
          </p:cNvPr>
          <p:cNvCxnSpPr>
            <a:cxnSpLocks/>
          </p:cNvCxnSpPr>
          <p:nvPr/>
        </p:nvCxnSpPr>
        <p:spPr>
          <a:xfrm flipV="1">
            <a:off x="1139276" y="5193550"/>
            <a:ext cx="0" cy="2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53649AA5-F823-4AD3-9BCC-8B65E3D7FDEA}"/>
              </a:ext>
            </a:extLst>
          </p:cNvPr>
          <p:cNvSpPr/>
          <p:nvPr/>
        </p:nvSpPr>
        <p:spPr>
          <a:xfrm>
            <a:off x="652543" y="5468715"/>
            <a:ext cx="912889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Jay Pert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Project Officer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A2F5783-163B-46E7-B25A-A62C888EB58B}"/>
              </a:ext>
            </a:extLst>
          </p:cNvPr>
          <p:cNvCxnSpPr>
            <a:cxnSpLocks/>
          </p:cNvCxnSpPr>
          <p:nvPr/>
        </p:nvCxnSpPr>
        <p:spPr>
          <a:xfrm flipV="1">
            <a:off x="6104768" y="1760410"/>
            <a:ext cx="0" cy="3807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E01A34-ACC3-4593-9F6C-240D52B7D769}"/>
              </a:ext>
            </a:extLst>
          </p:cNvPr>
          <p:cNvCxnSpPr>
            <a:cxnSpLocks/>
          </p:cNvCxnSpPr>
          <p:nvPr/>
        </p:nvCxnSpPr>
        <p:spPr>
          <a:xfrm>
            <a:off x="2357000" y="396332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A3FA48-BDD9-4291-BB38-FAFF3A1AE126}"/>
              </a:ext>
            </a:extLst>
          </p:cNvPr>
          <p:cNvCxnSpPr>
            <a:cxnSpLocks/>
          </p:cNvCxnSpPr>
          <p:nvPr/>
        </p:nvCxnSpPr>
        <p:spPr>
          <a:xfrm>
            <a:off x="2308642" y="4866521"/>
            <a:ext cx="361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329D6EE9-D6D5-4300-A8DD-54C27C747EA8}"/>
              </a:ext>
            </a:extLst>
          </p:cNvPr>
          <p:cNvSpPr/>
          <p:nvPr/>
        </p:nvSpPr>
        <p:spPr>
          <a:xfrm>
            <a:off x="4129265" y="2043630"/>
            <a:ext cx="1601998" cy="846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GB" sz="1200" b="1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Brian Gallagher</a:t>
            </a:r>
            <a:r>
              <a:rPr lang="en-US" sz="12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GB" sz="1100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Research Financial Manager</a:t>
            </a:r>
            <a:r>
              <a:rPr lang="en-US" sz="11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46" name="Rounded Rectangle 8">
            <a:extLst>
              <a:ext uri="{FF2B5EF4-FFF2-40B4-BE49-F238E27FC236}">
                <a16:creationId xmlns:a16="http://schemas.microsoft.com/office/drawing/2014/main" id="{A5359AC1-F0DB-41FC-AA60-4CA1F1D141B3}"/>
              </a:ext>
            </a:extLst>
          </p:cNvPr>
          <p:cNvSpPr/>
          <p:nvPr/>
        </p:nvSpPr>
        <p:spPr>
          <a:xfrm>
            <a:off x="4096369" y="3082566"/>
            <a:ext cx="1634803" cy="828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GB" sz="1200" b="1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Ida Cleland</a:t>
            </a:r>
            <a:r>
              <a:rPr lang="en-US" sz="12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GB" sz="1200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Research Financial Administrator</a:t>
            </a:r>
            <a:endParaRPr lang="en-GB" sz="1200" b="1">
              <a:solidFill>
                <a:schemeClr val="bg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79B814-E6BA-41EC-AE45-BFFF72BA49A1}"/>
              </a:ext>
            </a:extLst>
          </p:cNvPr>
          <p:cNvCxnSpPr>
            <a:cxnSpLocks/>
          </p:cNvCxnSpPr>
          <p:nvPr/>
        </p:nvCxnSpPr>
        <p:spPr>
          <a:xfrm flipV="1">
            <a:off x="2656306" y="1756816"/>
            <a:ext cx="0" cy="3120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8">
            <a:extLst>
              <a:ext uri="{FF2B5EF4-FFF2-40B4-BE49-F238E27FC236}">
                <a16:creationId xmlns:a16="http://schemas.microsoft.com/office/drawing/2014/main" id="{B400D16E-F816-48C4-9B9D-746634047863}"/>
              </a:ext>
            </a:extLst>
          </p:cNvPr>
          <p:cNvSpPr/>
          <p:nvPr/>
        </p:nvSpPr>
        <p:spPr>
          <a:xfrm>
            <a:off x="7437150" y="3099778"/>
            <a:ext cx="1621674" cy="810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Nicole Pietrzak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Research Financial Administrator</a:t>
            </a: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D982D57A-EE1B-421F-9F32-AE8020A16C3E}"/>
              </a:ext>
            </a:extLst>
          </p:cNvPr>
          <p:cNvSpPr/>
          <p:nvPr/>
        </p:nvSpPr>
        <p:spPr>
          <a:xfrm>
            <a:off x="4111900" y="4147794"/>
            <a:ext cx="1619362" cy="759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GB" sz="1200" b="1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Richard Skinner</a:t>
            </a:r>
            <a:r>
              <a:rPr lang="en-US" sz="12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GB" sz="1200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Research Financial Administrator</a:t>
            </a:r>
            <a:r>
              <a:rPr lang="en-US" sz="120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D72652A1-E6CD-4C13-A768-69F0EC82FF60}"/>
              </a:ext>
            </a:extLst>
          </p:cNvPr>
          <p:cNvSpPr/>
          <p:nvPr/>
        </p:nvSpPr>
        <p:spPr>
          <a:xfrm>
            <a:off x="7430518" y="2044157"/>
            <a:ext cx="1621674" cy="845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Vacancy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Research Financial Administrator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4BC8F5-3803-4CF9-84EE-0D069D147D48}"/>
              </a:ext>
            </a:extLst>
          </p:cNvPr>
          <p:cNvCxnSpPr>
            <a:cxnSpLocks/>
          </p:cNvCxnSpPr>
          <p:nvPr/>
        </p:nvCxnSpPr>
        <p:spPr>
          <a:xfrm flipV="1">
            <a:off x="9332533" y="1760410"/>
            <a:ext cx="0" cy="2650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4C686D9-6CFC-884C-D1D4-08A70645310F}"/>
              </a:ext>
            </a:extLst>
          </p:cNvPr>
          <p:cNvSpPr/>
          <p:nvPr/>
        </p:nvSpPr>
        <p:spPr>
          <a:xfrm>
            <a:off x="7437149" y="4147794"/>
            <a:ext cx="1621674" cy="776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Walter Eze 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Research Financial Administrator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9C0BA3-E868-EC2E-0EB9-0776D2E3AFF1}"/>
              </a:ext>
            </a:extLst>
          </p:cNvPr>
          <p:cNvCxnSpPr>
            <a:cxnSpLocks/>
          </p:cNvCxnSpPr>
          <p:nvPr/>
        </p:nvCxnSpPr>
        <p:spPr>
          <a:xfrm>
            <a:off x="2366685" y="213768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756151-209B-0D49-BEDC-8F3E37D89731}"/>
              </a:ext>
            </a:extLst>
          </p:cNvPr>
          <p:cNvCxnSpPr>
            <a:cxnSpLocks/>
          </p:cNvCxnSpPr>
          <p:nvPr/>
        </p:nvCxnSpPr>
        <p:spPr>
          <a:xfrm>
            <a:off x="5524107" y="2422967"/>
            <a:ext cx="58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F67EFC-9C60-FC7F-D80F-2E0CC8BBDED0}"/>
              </a:ext>
            </a:extLst>
          </p:cNvPr>
          <p:cNvCxnSpPr>
            <a:cxnSpLocks/>
          </p:cNvCxnSpPr>
          <p:nvPr/>
        </p:nvCxnSpPr>
        <p:spPr>
          <a:xfrm>
            <a:off x="5524107" y="3504829"/>
            <a:ext cx="580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3A8D4B-9FB4-7F77-6822-75FFAC722A9B}"/>
              </a:ext>
            </a:extLst>
          </p:cNvPr>
          <p:cNvCxnSpPr>
            <a:cxnSpLocks/>
          </p:cNvCxnSpPr>
          <p:nvPr/>
        </p:nvCxnSpPr>
        <p:spPr>
          <a:xfrm>
            <a:off x="5627802" y="4500598"/>
            <a:ext cx="476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D62052-B9CF-6400-803C-053F87051E06}"/>
              </a:ext>
            </a:extLst>
          </p:cNvPr>
          <p:cNvCxnSpPr>
            <a:cxnSpLocks/>
          </p:cNvCxnSpPr>
          <p:nvPr/>
        </p:nvCxnSpPr>
        <p:spPr>
          <a:xfrm>
            <a:off x="9019054" y="441108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24AEFC-AFB6-ACF8-963E-85BB97F5DD27}"/>
              </a:ext>
            </a:extLst>
          </p:cNvPr>
          <p:cNvCxnSpPr>
            <a:cxnSpLocks/>
          </p:cNvCxnSpPr>
          <p:nvPr/>
        </p:nvCxnSpPr>
        <p:spPr>
          <a:xfrm>
            <a:off x="9019055" y="3403215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47C3B5-8C62-5219-9BC9-48517FAB47C0}"/>
              </a:ext>
            </a:extLst>
          </p:cNvPr>
          <p:cNvCxnSpPr>
            <a:cxnSpLocks/>
          </p:cNvCxnSpPr>
          <p:nvPr/>
        </p:nvCxnSpPr>
        <p:spPr>
          <a:xfrm>
            <a:off x="9019056" y="2417607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4B7125C-83DD-CB1C-6CDC-EAA2B8CB1666}"/>
              </a:ext>
            </a:extLst>
          </p:cNvPr>
          <p:cNvSpPr/>
          <p:nvPr/>
        </p:nvSpPr>
        <p:spPr>
          <a:xfrm>
            <a:off x="4113526" y="5109972"/>
            <a:ext cx="1699402" cy="785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Alistair </a:t>
            </a:r>
            <a:r>
              <a:rPr lang="en-GB" sz="1200" b="1" err="1">
                <a:solidFill>
                  <a:schemeClr val="bg1"/>
                </a:solidFill>
              </a:rPr>
              <a:t>MacFie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Research Financial Administrator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D0840A44-0987-3F82-8742-0581320944B1}"/>
              </a:ext>
            </a:extLst>
          </p:cNvPr>
          <p:cNvSpPr/>
          <p:nvPr/>
        </p:nvSpPr>
        <p:spPr>
          <a:xfrm>
            <a:off x="750646" y="2649923"/>
            <a:ext cx="1665584" cy="636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Adriana Brincat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EU/International Advisor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18D27-4843-F9B5-5E6C-A7F9AC1B39E2}"/>
              </a:ext>
            </a:extLst>
          </p:cNvPr>
          <p:cNvCxnSpPr>
            <a:cxnSpLocks/>
          </p:cNvCxnSpPr>
          <p:nvPr/>
        </p:nvCxnSpPr>
        <p:spPr>
          <a:xfrm>
            <a:off x="2347819" y="3137060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D59E9-7D44-CF72-4C06-A6CC52574CE2}"/>
              </a:ext>
            </a:extLst>
          </p:cNvPr>
          <p:cNvCxnSpPr>
            <a:cxnSpLocks/>
          </p:cNvCxnSpPr>
          <p:nvPr/>
        </p:nvCxnSpPr>
        <p:spPr>
          <a:xfrm>
            <a:off x="5625429" y="5564138"/>
            <a:ext cx="476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40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Finance Operations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78042" y="2138318"/>
            <a:ext cx="1426153" cy="858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Gemma Caldwell</a:t>
            </a:r>
          </a:p>
          <a:p>
            <a:pPr algn="ctr"/>
            <a:r>
              <a:rPr lang="en-GB" sz="1000" dirty="0"/>
              <a:t>Deputy Finance Operations Manager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37912" y="3688034"/>
            <a:ext cx="1388225" cy="933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Joanne Aiken</a:t>
            </a:r>
          </a:p>
          <a:p>
            <a:pPr algn="ctr"/>
            <a:r>
              <a:rPr lang="en-GB" sz="1000" dirty="0"/>
              <a:t>Accounts Payable Supervisor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33428" y="3675493"/>
            <a:ext cx="1446414" cy="946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Lynn Stewart</a:t>
            </a:r>
          </a:p>
          <a:p>
            <a:pPr algn="ctr"/>
            <a:r>
              <a:rPr lang="en-GB" sz="1000" dirty="0"/>
              <a:t>Credit Control Supervisor (Accounts Receivable Team)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832025" y="3338897"/>
            <a:ext cx="6217242" cy="20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32025" y="3338897"/>
            <a:ext cx="0" cy="345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5091118" y="2972658"/>
            <a:ext cx="0" cy="79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2">
            <a:extLst>
              <a:ext uri="{FF2B5EF4-FFF2-40B4-BE49-F238E27FC236}">
                <a16:creationId xmlns:a16="http://schemas.microsoft.com/office/drawing/2014/main" id="{BBEC3555-E840-4E3F-8535-40EE0FA8C318}"/>
              </a:ext>
            </a:extLst>
          </p:cNvPr>
          <p:cNvSpPr/>
          <p:nvPr/>
        </p:nvSpPr>
        <p:spPr>
          <a:xfrm>
            <a:off x="4378042" y="987908"/>
            <a:ext cx="1426154" cy="858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Karen </a:t>
            </a:r>
            <a:r>
              <a:rPr lang="en-GB" b="1" dirty="0" err="1"/>
              <a:t>McElveen</a:t>
            </a:r>
            <a:endParaRPr lang="en-GB" b="1" dirty="0"/>
          </a:p>
          <a:p>
            <a:pPr algn="ctr"/>
            <a:r>
              <a:rPr lang="en-GB" sz="1000" dirty="0"/>
              <a:t>Finance Operations Manager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8F968DC8-F8C4-5FE3-C6ED-58C154E238B4}"/>
              </a:ext>
            </a:extLst>
          </p:cNvPr>
          <p:cNvSpPr/>
          <p:nvPr/>
        </p:nvSpPr>
        <p:spPr>
          <a:xfrm>
            <a:off x="7321674" y="3683940"/>
            <a:ext cx="1446414" cy="94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dirty="0"/>
              <a:t>Christopher Thomson</a:t>
            </a:r>
          </a:p>
          <a:p>
            <a:pPr algn="ctr"/>
            <a:r>
              <a:rPr lang="en-GB" sz="1000" dirty="0"/>
              <a:t>Finance Operations Supervisor (Credit Control Team)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6A1E47-D5E0-12F6-C2D7-C120025B52CD}"/>
              </a:ext>
            </a:extLst>
          </p:cNvPr>
          <p:cNvCxnSpPr>
            <a:cxnSpLocks/>
          </p:cNvCxnSpPr>
          <p:nvPr/>
        </p:nvCxnSpPr>
        <p:spPr>
          <a:xfrm>
            <a:off x="8049267" y="3359157"/>
            <a:ext cx="0" cy="338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F74D4D-482A-654C-3FA0-47CFFDA57662}"/>
              </a:ext>
            </a:extLst>
          </p:cNvPr>
          <p:cNvCxnSpPr>
            <a:cxnSpLocks/>
          </p:cNvCxnSpPr>
          <p:nvPr/>
        </p:nvCxnSpPr>
        <p:spPr>
          <a:xfrm flipV="1">
            <a:off x="5091118" y="1846493"/>
            <a:ext cx="0" cy="31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D5A4CA8-5267-CBA2-41E6-50BE0673253A}"/>
              </a:ext>
            </a:extLst>
          </p:cNvPr>
          <p:cNvSpPr/>
          <p:nvPr/>
        </p:nvSpPr>
        <p:spPr>
          <a:xfrm>
            <a:off x="1118085" y="4998500"/>
            <a:ext cx="1427878" cy="707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See next slide</a:t>
            </a:r>
            <a:endParaRPr lang="en-GB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694840-4C43-BE6F-DAD5-A83EC7E6A7EE}"/>
              </a:ext>
            </a:extLst>
          </p:cNvPr>
          <p:cNvCxnSpPr>
            <a:cxnSpLocks/>
          </p:cNvCxnSpPr>
          <p:nvPr/>
        </p:nvCxnSpPr>
        <p:spPr>
          <a:xfrm flipV="1">
            <a:off x="1832024" y="4400801"/>
            <a:ext cx="0" cy="79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C95F81-34B3-A1E2-4DF5-1C9463C01E0A}"/>
              </a:ext>
            </a:extLst>
          </p:cNvPr>
          <p:cNvCxnSpPr>
            <a:cxnSpLocks/>
          </p:cNvCxnSpPr>
          <p:nvPr/>
        </p:nvCxnSpPr>
        <p:spPr>
          <a:xfrm flipV="1">
            <a:off x="8049267" y="4400801"/>
            <a:ext cx="0" cy="79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2E9BB69E-5E82-A58D-55E7-DDA7E9AA7222}"/>
              </a:ext>
            </a:extLst>
          </p:cNvPr>
          <p:cNvSpPr/>
          <p:nvPr/>
        </p:nvSpPr>
        <p:spPr>
          <a:xfrm>
            <a:off x="7305468" y="4998500"/>
            <a:ext cx="1427878" cy="707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See next slide</a:t>
            </a:r>
            <a:endParaRPr lang="en-GB" sz="1200" dirty="0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27A3DE81-F7EF-63E6-85D2-D1E4E775C455}"/>
              </a:ext>
            </a:extLst>
          </p:cNvPr>
          <p:cNvSpPr/>
          <p:nvPr/>
        </p:nvSpPr>
        <p:spPr>
          <a:xfrm>
            <a:off x="4422566" y="4998500"/>
            <a:ext cx="1427878" cy="707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See next slide</a:t>
            </a:r>
            <a:endParaRPr lang="en-GB" sz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106D4A-CC89-50CA-C88A-321635B1B914}"/>
              </a:ext>
            </a:extLst>
          </p:cNvPr>
          <p:cNvCxnSpPr>
            <a:cxnSpLocks/>
          </p:cNvCxnSpPr>
          <p:nvPr/>
        </p:nvCxnSpPr>
        <p:spPr>
          <a:xfrm flipV="1">
            <a:off x="5108572" y="4570635"/>
            <a:ext cx="0" cy="79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3446B-84ED-EF2F-13EF-7E6EA9003752}"/>
              </a:ext>
            </a:extLst>
          </p:cNvPr>
          <p:cNvCxnSpPr>
            <a:cxnSpLocks/>
          </p:cNvCxnSpPr>
          <p:nvPr/>
        </p:nvCxnSpPr>
        <p:spPr>
          <a:xfrm>
            <a:off x="5628126" y="4051982"/>
            <a:ext cx="179076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95B76-39D1-B83F-F1A6-77EAB86FD670}"/>
              </a:ext>
            </a:extLst>
          </p:cNvPr>
          <p:cNvCxnSpPr>
            <a:cxnSpLocks/>
          </p:cNvCxnSpPr>
          <p:nvPr/>
        </p:nvCxnSpPr>
        <p:spPr>
          <a:xfrm>
            <a:off x="5628126" y="3991717"/>
            <a:ext cx="1693548" cy="132300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6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57" y="0"/>
            <a:ext cx="7289800" cy="654050"/>
          </a:xfrm>
        </p:spPr>
        <p:txBody>
          <a:bodyPr/>
          <a:lstStyle/>
          <a:p>
            <a:pPr algn="r"/>
            <a:r>
              <a:rPr lang="en-GB" dirty="0"/>
              <a:t>Finance Operations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11128FE8-B39B-4074-B5A1-5C6832095732}"/>
              </a:ext>
            </a:extLst>
          </p:cNvPr>
          <p:cNvSpPr/>
          <p:nvPr/>
        </p:nvSpPr>
        <p:spPr>
          <a:xfrm>
            <a:off x="8123990" y="1630551"/>
            <a:ext cx="1308027" cy="650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Dean McCormick</a:t>
            </a:r>
            <a:endParaRPr lang="en-US" sz="1000" dirty="0"/>
          </a:p>
          <a:p>
            <a:pPr algn="ctr"/>
            <a:r>
              <a:rPr lang="en-GB" sz="1000" dirty="0"/>
              <a:t>Deputy Credit Control Supervisor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8D8187-02E8-49AF-9101-6B3F0E3DCAD7}"/>
              </a:ext>
            </a:extLst>
          </p:cNvPr>
          <p:cNvCxnSpPr>
            <a:cxnSpLocks/>
          </p:cNvCxnSpPr>
          <p:nvPr/>
        </p:nvCxnSpPr>
        <p:spPr>
          <a:xfrm flipH="1" flipV="1">
            <a:off x="7942954" y="1052219"/>
            <a:ext cx="3585" cy="4841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474688C7-51ED-42C8-A9F2-4DE94DD6E77A}"/>
              </a:ext>
            </a:extLst>
          </p:cNvPr>
          <p:cNvSpPr/>
          <p:nvPr/>
        </p:nvSpPr>
        <p:spPr>
          <a:xfrm>
            <a:off x="4501002" y="798532"/>
            <a:ext cx="1789508" cy="640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Lynn Stewart</a:t>
            </a:r>
            <a:endParaRPr lang="en-US" sz="1000" dirty="0"/>
          </a:p>
          <a:p>
            <a:pPr algn="ctr"/>
            <a:r>
              <a:rPr lang="en-GB" sz="1000" dirty="0"/>
              <a:t>Credit Control Supervisor (Accounts Receivable Team)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AFAE54-898B-4083-AFC7-EB42AE3BD68D}"/>
              </a:ext>
            </a:extLst>
          </p:cNvPr>
          <p:cNvCxnSpPr>
            <a:cxnSpLocks/>
          </p:cNvCxnSpPr>
          <p:nvPr/>
        </p:nvCxnSpPr>
        <p:spPr>
          <a:xfrm flipV="1">
            <a:off x="7942954" y="2675854"/>
            <a:ext cx="360518" cy="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9D823039-5386-4C0E-AD2C-380BEF0873D8}"/>
              </a:ext>
            </a:extLst>
          </p:cNvPr>
          <p:cNvSpPr/>
          <p:nvPr/>
        </p:nvSpPr>
        <p:spPr>
          <a:xfrm>
            <a:off x="8137165" y="2400152"/>
            <a:ext cx="1302125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Ally Clark </a:t>
            </a:r>
            <a:endParaRPr lang="en-US" sz="1000" dirty="0"/>
          </a:p>
          <a:p>
            <a:pPr algn="ctr"/>
            <a:r>
              <a:rPr lang="en-GB" sz="1000" dirty="0"/>
              <a:t>Credit Controller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1F7756-3301-42EA-ACE1-1E73C750C3AF}"/>
              </a:ext>
            </a:extLst>
          </p:cNvPr>
          <p:cNvCxnSpPr>
            <a:cxnSpLocks/>
          </p:cNvCxnSpPr>
          <p:nvPr/>
        </p:nvCxnSpPr>
        <p:spPr>
          <a:xfrm flipV="1">
            <a:off x="7950227" y="3473857"/>
            <a:ext cx="353243" cy="12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9">
            <a:extLst>
              <a:ext uri="{FF2B5EF4-FFF2-40B4-BE49-F238E27FC236}">
                <a16:creationId xmlns:a16="http://schemas.microsoft.com/office/drawing/2014/main" id="{18F69D3E-1231-4081-BD5B-F385C0399D63}"/>
              </a:ext>
            </a:extLst>
          </p:cNvPr>
          <p:cNvSpPr/>
          <p:nvPr/>
        </p:nvSpPr>
        <p:spPr>
          <a:xfrm>
            <a:off x="8123990" y="3205590"/>
            <a:ext cx="1315300" cy="652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Olivia Ao</a:t>
            </a:r>
            <a:endParaRPr lang="en-US" sz="1000" dirty="0"/>
          </a:p>
          <a:p>
            <a:pPr algn="ctr"/>
            <a:r>
              <a:rPr lang="en-GB" sz="1000" dirty="0"/>
              <a:t>Collections Team Member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294967-82D2-4745-9611-60E1E5A72EAA}"/>
              </a:ext>
            </a:extLst>
          </p:cNvPr>
          <p:cNvCxnSpPr>
            <a:cxnSpLocks/>
          </p:cNvCxnSpPr>
          <p:nvPr/>
        </p:nvCxnSpPr>
        <p:spPr>
          <a:xfrm>
            <a:off x="7942954" y="4195825"/>
            <a:ext cx="351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34A82E69-9991-48C6-B512-F00D3D72454C}"/>
              </a:ext>
            </a:extLst>
          </p:cNvPr>
          <p:cNvSpPr/>
          <p:nvPr/>
        </p:nvSpPr>
        <p:spPr>
          <a:xfrm>
            <a:off x="8147576" y="4001958"/>
            <a:ext cx="1284441" cy="66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Karen McLean </a:t>
            </a:r>
            <a:endParaRPr lang="en-US" sz="1000" dirty="0"/>
          </a:p>
          <a:p>
            <a:pPr algn="ctr"/>
            <a:r>
              <a:rPr lang="en-GB" sz="1000" dirty="0"/>
              <a:t>Clerical Assistant 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F441DE-0AD3-423A-8C2D-C97BF4DCA969}"/>
              </a:ext>
            </a:extLst>
          </p:cNvPr>
          <p:cNvCxnSpPr>
            <a:cxnSpLocks/>
          </p:cNvCxnSpPr>
          <p:nvPr/>
        </p:nvCxnSpPr>
        <p:spPr>
          <a:xfrm>
            <a:off x="7950227" y="5023453"/>
            <a:ext cx="344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EE44CC5-D7CA-45EC-9CCC-111C59936AF8}"/>
              </a:ext>
            </a:extLst>
          </p:cNvPr>
          <p:cNvSpPr/>
          <p:nvPr/>
        </p:nvSpPr>
        <p:spPr>
          <a:xfrm>
            <a:off x="8140269" y="4806780"/>
            <a:ext cx="1299022" cy="607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Craig Owens</a:t>
            </a:r>
            <a:endParaRPr lang="en-US" sz="1000" dirty="0"/>
          </a:p>
          <a:p>
            <a:pPr algn="ctr"/>
            <a:r>
              <a:rPr lang="en-GB" sz="1000" dirty="0"/>
              <a:t>Collections Team Member 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D6C23B-41DC-458B-A3DD-C78717869BCD}"/>
              </a:ext>
            </a:extLst>
          </p:cNvPr>
          <p:cNvCxnSpPr>
            <a:cxnSpLocks/>
          </p:cNvCxnSpPr>
          <p:nvPr/>
        </p:nvCxnSpPr>
        <p:spPr>
          <a:xfrm>
            <a:off x="7953352" y="1911957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680C24-7372-4113-B079-87AECECC52EF}"/>
              </a:ext>
            </a:extLst>
          </p:cNvPr>
          <p:cNvCxnSpPr>
            <a:cxnSpLocks/>
          </p:cNvCxnSpPr>
          <p:nvPr/>
        </p:nvCxnSpPr>
        <p:spPr>
          <a:xfrm flipV="1">
            <a:off x="5403370" y="1378940"/>
            <a:ext cx="0" cy="3653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A8955611-3071-4861-8AF1-619082321546}"/>
              </a:ext>
            </a:extLst>
          </p:cNvPr>
          <p:cNvSpPr/>
          <p:nvPr/>
        </p:nvSpPr>
        <p:spPr>
          <a:xfrm>
            <a:off x="7649782" y="794437"/>
            <a:ext cx="1789508" cy="667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Christopher Thomson </a:t>
            </a:r>
            <a:r>
              <a:rPr lang="en-GB" sz="1000" dirty="0"/>
              <a:t>Finance Operations Supervisor (Credit Control Team)</a:t>
            </a:r>
          </a:p>
        </p:txBody>
      </p:sp>
      <p:sp>
        <p:nvSpPr>
          <p:cNvPr id="46" name="Rounded Rectangle 9">
            <a:extLst>
              <a:ext uri="{FF2B5EF4-FFF2-40B4-BE49-F238E27FC236}">
                <a16:creationId xmlns:a16="http://schemas.microsoft.com/office/drawing/2014/main" id="{52242979-0B36-4B8F-B234-719656398D12}"/>
              </a:ext>
            </a:extLst>
          </p:cNvPr>
          <p:cNvSpPr/>
          <p:nvPr/>
        </p:nvSpPr>
        <p:spPr>
          <a:xfrm>
            <a:off x="3974199" y="1645321"/>
            <a:ext cx="1205294" cy="647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Kenny McEwan </a:t>
            </a:r>
            <a:r>
              <a:rPr lang="en-GB" sz="1000" dirty="0"/>
              <a:t>Accounts Receivable Administrator</a:t>
            </a:r>
            <a:endParaRPr lang="en-US" sz="1000" dirty="0"/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6DEA9263-A979-445D-9EE5-5DD818A9F587}"/>
              </a:ext>
            </a:extLst>
          </p:cNvPr>
          <p:cNvSpPr/>
          <p:nvPr/>
        </p:nvSpPr>
        <p:spPr>
          <a:xfrm>
            <a:off x="5562550" y="1662421"/>
            <a:ext cx="1294347" cy="640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 dirty="0"/>
              <a:t>Barry Collinge </a:t>
            </a:r>
            <a:r>
              <a:rPr lang="en-GB" sz="1000" dirty="0"/>
              <a:t>Accounts Receivable Deputy Supervisor</a:t>
            </a: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1BED31BB-A793-4A5A-878A-C7F5ECBD0CCB}"/>
              </a:ext>
            </a:extLst>
          </p:cNvPr>
          <p:cNvSpPr/>
          <p:nvPr/>
        </p:nvSpPr>
        <p:spPr>
          <a:xfrm>
            <a:off x="3959802" y="2400152"/>
            <a:ext cx="1205294" cy="647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Tia Dendy </a:t>
            </a:r>
            <a:endParaRPr lang="en-US" sz="1000" dirty="0"/>
          </a:p>
          <a:p>
            <a:pPr algn="ctr"/>
            <a:r>
              <a:rPr lang="en-GB" sz="1000" dirty="0"/>
              <a:t>Accounts Receivable Administrator</a:t>
            </a: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8D947442-0B2B-49DC-99BB-327B776F3D43}"/>
              </a:ext>
            </a:extLst>
          </p:cNvPr>
          <p:cNvSpPr/>
          <p:nvPr/>
        </p:nvSpPr>
        <p:spPr>
          <a:xfrm>
            <a:off x="3967645" y="3979400"/>
            <a:ext cx="1230208" cy="60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 b="1" dirty="0"/>
              <a:t>Cameron Hutton</a:t>
            </a:r>
            <a:endParaRPr lang="en-US" sz="900" dirty="0"/>
          </a:p>
          <a:p>
            <a:pPr algn="ctr"/>
            <a:r>
              <a:rPr lang="en-GB" sz="900" dirty="0"/>
              <a:t>Accounts Receivable Administrator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3F8C8EC-5183-41B8-ABE4-1DE0A101451C}"/>
              </a:ext>
            </a:extLst>
          </p:cNvPr>
          <p:cNvCxnSpPr>
            <a:cxnSpLocks/>
          </p:cNvCxnSpPr>
          <p:nvPr/>
        </p:nvCxnSpPr>
        <p:spPr>
          <a:xfrm>
            <a:off x="5029922" y="5032935"/>
            <a:ext cx="373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9">
            <a:extLst>
              <a:ext uri="{FF2B5EF4-FFF2-40B4-BE49-F238E27FC236}">
                <a16:creationId xmlns:a16="http://schemas.microsoft.com/office/drawing/2014/main" id="{6D6A58AA-6F6B-4135-81A3-02D37D7DBF7E}"/>
              </a:ext>
            </a:extLst>
          </p:cNvPr>
          <p:cNvSpPr/>
          <p:nvPr/>
        </p:nvSpPr>
        <p:spPr>
          <a:xfrm>
            <a:off x="3959803" y="3184693"/>
            <a:ext cx="1205294" cy="633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 b="1" dirty="0"/>
              <a:t>Mary McChrystal </a:t>
            </a:r>
            <a:r>
              <a:rPr lang="en-GB" sz="900" dirty="0"/>
              <a:t>Accounts Receivable Administrator</a:t>
            </a:r>
            <a:endParaRPr lang="en-US" sz="90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DAC0ADB-7C5E-4348-9E01-4833AE083694}"/>
              </a:ext>
            </a:extLst>
          </p:cNvPr>
          <p:cNvCxnSpPr>
            <a:cxnSpLocks/>
          </p:cNvCxnSpPr>
          <p:nvPr/>
        </p:nvCxnSpPr>
        <p:spPr>
          <a:xfrm>
            <a:off x="5181199" y="4105351"/>
            <a:ext cx="503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84D17A3-CB5F-4AD6-9C2C-1F672B2BA7A9}"/>
              </a:ext>
            </a:extLst>
          </p:cNvPr>
          <p:cNvCxnSpPr>
            <a:cxnSpLocks/>
          </p:cNvCxnSpPr>
          <p:nvPr/>
        </p:nvCxnSpPr>
        <p:spPr>
          <a:xfrm>
            <a:off x="5175728" y="3341960"/>
            <a:ext cx="593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77CD03-6C83-4D44-AA3B-BCA440809489}"/>
              </a:ext>
            </a:extLst>
          </p:cNvPr>
          <p:cNvCxnSpPr>
            <a:cxnSpLocks/>
          </p:cNvCxnSpPr>
          <p:nvPr/>
        </p:nvCxnSpPr>
        <p:spPr>
          <a:xfrm>
            <a:off x="5138702" y="2652626"/>
            <a:ext cx="63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9FA48DF-632A-47FD-8FE0-C435A4E93B88}"/>
              </a:ext>
            </a:extLst>
          </p:cNvPr>
          <p:cNvCxnSpPr>
            <a:cxnSpLocks/>
          </p:cNvCxnSpPr>
          <p:nvPr/>
        </p:nvCxnSpPr>
        <p:spPr>
          <a:xfrm>
            <a:off x="5183300" y="1911957"/>
            <a:ext cx="585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9">
            <a:extLst>
              <a:ext uri="{FF2B5EF4-FFF2-40B4-BE49-F238E27FC236}">
                <a16:creationId xmlns:a16="http://schemas.microsoft.com/office/drawing/2014/main" id="{2ADD3F8D-39F6-4A6B-8ECA-FC60A405584E}"/>
              </a:ext>
            </a:extLst>
          </p:cNvPr>
          <p:cNvSpPr/>
          <p:nvPr/>
        </p:nvSpPr>
        <p:spPr>
          <a:xfrm>
            <a:off x="1875052" y="1654624"/>
            <a:ext cx="1274289" cy="650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Vacancy</a:t>
            </a:r>
            <a:endParaRPr lang="en-US" dirty="0"/>
          </a:p>
          <a:p>
            <a:pPr algn="ctr"/>
            <a:r>
              <a:rPr lang="en-GB" sz="1000" dirty="0"/>
              <a:t>Accounting Assistant 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85DE3C-044B-4423-B872-0D889670BB19}"/>
              </a:ext>
            </a:extLst>
          </p:cNvPr>
          <p:cNvCxnSpPr>
            <a:cxnSpLocks/>
          </p:cNvCxnSpPr>
          <p:nvPr/>
        </p:nvCxnSpPr>
        <p:spPr>
          <a:xfrm flipH="1" flipV="1">
            <a:off x="1717551" y="1474111"/>
            <a:ext cx="38847" cy="4419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8">
            <a:extLst>
              <a:ext uri="{FF2B5EF4-FFF2-40B4-BE49-F238E27FC236}">
                <a16:creationId xmlns:a16="http://schemas.microsoft.com/office/drawing/2014/main" id="{E5A472DE-D378-4152-B619-26E7A87866BF}"/>
              </a:ext>
            </a:extLst>
          </p:cNvPr>
          <p:cNvSpPr/>
          <p:nvPr/>
        </p:nvSpPr>
        <p:spPr>
          <a:xfrm>
            <a:off x="696031" y="798532"/>
            <a:ext cx="1910696" cy="67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Joanne Aiken </a:t>
            </a:r>
            <a:endParaRPr lang="en-US" dirty="0"/>
          </a:p>
          <a:p>
            <a:pPr algn="ctr"/>
            <a:r>
              <a:rPr lang="en-GB" sz="1000" dirty="0"/>
              <a:t>Accounts Payable Supervisor</a:t>
            </a:r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2F3F929-5928-4B7F-86BA-B7F7B722C2FA}"/>
              </a:ext>
            </a:extLst>
          </p:cNvPr>
          <p:cNvCxnSpPr>
            <a:cxnSpLocks/>
          </p:cNvCxnSpPr>
          <p:nvPr/>
        </p:nvCxnSpPr>
        <p:spPr>
          <a:xfrm>
            <a:off x="1408337" y="2774922"/>
            <a:ext cx="547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9">
            <a:extLst>
              <a:ext uri="{FF2B5EF4-FFF2-40B4-BE49-F238E27FC236}">
                <a16:creationId xmlns:a16="http://schemas.microsoft.com/office/drawing/2014/main" id="{3FF02BC3-0A12-4539-B580-E2CE70711B78}"/>
              </a:ext>
            </a:extLst>
          </p:cNvPr>
          <p:cNvSpPr/>
          <p:nvPr/>
        </p:nvSpPr>
        <p:spPr>
          <a:xfrm>
            <a:off x="1893005" y="3168986"/>
            <a:ext cx="1256339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Joanne Hill</a:t>
            </a:r>
          </a:p>
          <a:p>
            <a:pPr algn="ctr"/>
            <a:r>
              <a:rPr lang="en-GB" sz="1000" dirty="0"/>
              <a:t>Data Control Assistant 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D1F35D7-A0D5-4610-9FDF-4D673B9F1F7F}"/>
              </a:ext>
            </a:extLst>
          </p:cNvPr>
          <p:cNvCxnSpPr>
            <a:cxnSpLocks/>
          </p:cNvCxnSpPr>
          <p:nvPr/>
        </p:nvCxnSpPr>
        <p:spPr>
          <a:xfrm flipV="1">
            <a:off x="1336487" y="3519336"/>
            <a:ext cx="849188" cy="17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9">
            <a:extLst>
              <a:ext uri="{FF2B5EF4-FFF2-40B4-BE49-F238E27FC236}">
                <a16:creationId xmlns:a16="http://schemas.microsoft.com/office/drawing/2014/main" id="{2A21C9E9-C632-4FFF-9D2E-E30860731A9D}"/>
              </a:ext>
            </a:extLst>
          </p:cNvPr>
          <p:cNvSpPr/>
          <p:nvPr/>
        </p:nvSpPr>
        <p:spPr>
          <a:xfrm>
            <a:off x="1874550" y="2390022"/>
            <a:ext cx="1266644" cy="652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Amanda McLaughlan</a:t>
            </a:r>
          </a:p>
          <a:p>
            <a:pPr algn="ctr"/>
            <a:r>
              <a:rPr lang="en-GB" sz="1000" dirty="0"/>
              <a:t>Finance Assistant</a:t>
            </a:r>
            <a:endParaRPr lang="en-US" dirty="0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3EBF664-BCAB-4D07-911E-ACCBBD820F18}"/>
              </a:ext>
            </a:extLst>
          </p:cNvPr>
          <p:cNvCxnSpPr>
            <a:cxnSpLocks/>
          </p:cNvCxnSpPr>
          <p:nvPr/>
        </p:nvCxnSpPr>
        <p:spPr>
          <a:xfrm>
            <a:off x="1507130" y="4267964"/>
            <a:ext cx="52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4F71FFC-4A60-45EC-9B78-00438E67FCA9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440152" y="5050407"/>
            <a:ext cx="515621" cy="8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E88C26-DCD0-4C66-A368-C86F987C61B6}"/>
              </a:ext>
            </a:extLst>
          </p:cNvPr>
          <p:cNvCxnSpPr>
            <a:cxnSpLocks/>
          </p:cNvCxnSpPr>
          <p:nvPr/>
        </p:nvCxnSpPr>
        <p:spPr>
          <a:xfrm>
            <a:off x="1507130" y="2002787"/>
            <a:ext cx="553778" cy="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9">
            <a:extLst>
              <a:ext uri="{FF2B5EF4-FFF2-40B4-BE49-F238E27FC236}">
                <a16:creationId xmlns:a16="http://schemas.microsoft.com/office/drawing/2014/main" id="{E1163B5D-B09C-4A7D-B68A-BDE4CECC166A}"/>
              </a:ext>
            </a:extLst>
          </p:cNvPr>
          <p:cNvSpPr/>
          <p:nvPr/>
        </p:nvSpPr>
        <p:spPr>
          <a:xfrm>
            <a:off x="1919136" y="3947952"/>
            <a:ext cx="1230208" cy="646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Kirsty Kennedy Wylie </a:t>
            </a:r>
            <a:r>
              <a:rPr lang="en-GB" sz="1000" dirty="0"/>
              <a:t>Clerical Assistant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571586A-4551-49F3-B37F-D4BC4F56E3E8}"/>
              </a:ext>
            </a:extLst>
          </p:cNvPr>
          <p:cNvCxnSpPr>
            <a:cxnSpLocks/>
          </p:cNvCxnSpPr>
          <p:nvPr/>
        </p:nvCxnSpPr>
        <p:spPr>
          <a:xfrm>
            <a:off x="1874550" y="3689619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9">
            <a:extLst>
              <a:ext uri="{FF2B5EF4-FFF2-40B4-BE49-F238E27FC236}">
                <a16:creationId xmlns:a16="http://schemas.microsoft.com/office/drawing/2014/main" id="{45F87D52-5BEE-4E85-881D-4402B3008041}"/>
              </a:ext>
            </a:extLst>
          </p:cNvPr>
          <p:cNvSpPr/>
          <p:nvPr/>
        </p:nvSpPr>
        <p:spPr>
          <a:xfrm>
            <a:off x="341594" y="1645320"/>
            <a:ext cx="1223255" cy="650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Julie Donohoe</a:t>
            </a:r>
            <a:endParaRPr lang="en-US" sz="1000" dirty="0"/>
          </a:p>
          <a:p>
            <a:pPr algn="ctr"/>
            <a:r>
              <a:rPr lang="en-GB" sz="1000" dirty="0"/>
              <a:t>Deputy Supervisor</a:t>
            </a:r>
          </a:p>
        </p:txBody>
      </p:sp>
      <p:sp>
        <p:nvSpPr>
          <p:cNvPr id="128" name="Rounded Rectangle 9">
            <a:extLst>
              <a:ext uri="{FF2B5EF4-FFF2-40B4-BE49-F238E27FC236}">
                <a16:creationId xmlns:a16="http://schemas.microsoft.com/office/drawing/2014/main" id="{46F7C73F-BD0A-430A-ACF2-63C81915647A}"/>
              </a:ext>
            </a:extLst>
          </p:cNvPr>
          <p:cNvSpPr/>
          <p:nvPr/>
        </p:nvSpPr>
        <p:spPr>
          <a:xfrm>
            <a:off x="322295" y="2390022"/>
            <a:ext cx="1242554" cy="652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Louise Colquhoun</a:t>
            </a:r>
            <a:endParaRPr lang="en-US" sz="1000" dirty="0"/>
          </a:p>
          <a:p>
            <a:pPr algn="ctr"/>
            <a:r>
              <a:rPr lang="en-US" sz="1000" dirty="0"/>
              <a:t>Finance Assistant</a:t>
            </a:r>
          </a:p>
        </p:txBody>
      </p:sp>
      <p:sp>
        <p:nvSpPr>
          <p:cNvPr id="129" name="Rounded Rectangle 9">
            <a:extLst>
              <a:ext uri="{FF2B5EF4-FFF2-40B4-BE49-F238E27FC236}">
                <a16:creationId xmlns:a16="http://schemas.microsoft.com/office/drawing/2014/main" id="{E4C01F4C-A069-4A29-AA96-AD7E11FBAF2D}"/>
              </a:ext>
            </a:extLst>
          </p:cNvPr>
          <p:cNvSpPr/>
          <p:nvPr/>
        </p:nvSpPr>
        <p:spPr>
          <a:xfrm>
            <a:off x="341576" y="3159682"/>
            <a:ext cx="1241203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Angela Duffy </a:t>
            </a:r>
          </a:p>
          <a:p>
            <a:pPr algn="ctr"/>
            <a:r>
              <a:rPr lang="en-GB" sz="1000" dirty="0"/>
              <a:t>Clerical Assistant</a:t>
            </a:r>
          </a:p>
        </p:txBody>
      </p:sp>
      <p:sp>
        <p:nvSpPr>
          <p:cNvPr id="131" name="Rounded Rectangle 9">
            <a:extLst>
              <a:ext uri="{FF2B5EF4-FFF2-40B4-BE49-F238E27FC236}">
                <a16:creationId xmlns:a16="http://schemas.microsoft.com/office/drawing/2014/main" id="{32201842-4B25-4027-AB3E-8A2BBC91361D}"/>
              </a:ext>
            </a:extLst>
          </p:cNvPr>
          <p:cNvSpPr/>
          <p:nvPr/>
        </p:nvSpPr>
        <p:spPr>
          <a:xfrm>
            <a:off x="341430" y="4726242"/>
            <a:ext cx="1241203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Juan</a:t>
            </a:r>
            <a:r>
              <a:rPr lang="en-GB" sz="1000" b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000" b="1" dirty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Diego Del Rosario </a:t>
            </a:r>
            <a:r>
              <a:rPr lang="en-GB" sz="1000" b="1" dirty="0" err="1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Grimon</a:t>
            </a:r>
            <a:endParaRPr lang="en-GB" sz="1000" b="1" dirty="0">
              <a:solidFill>
                <a:schemeClr val="bg1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Finance Office - Affiliate</a:t>
            </a:r>
            <a:endParaRPr lang="en-GB" sz="1000" dirty="0">
              <a:latin typeface="+mj-lt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156D954C-7307-AA07-939C-6576AEC3852E}"/>
              </a:ext>
            </a:extLst>
          </p:cNvPr>
          <p:cNvSpPr/>
          <p:nvPr/>
        </p:nvSpPr>
        <p:spPr>
          <a:xfrm>
            <a:off x="350577" y="3942125"/>
            <a:ext cx="1232202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Paul Bell</a:t>
            </a:r>
          </a:p>
          <a:p>
            <a:pPr algn="ctr"/>
            <a:r>
              <a:rPr lang="en-GB" sz="1000" dirty="0"/>
              <a:t>Administrative Assistant 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A5E7DFD5-8251-181B-91C6-2C3AD146B87A}"/>
              </a:ext>
            </a:extLst>
          </p:cNvPr>
          <p:cNvSpPr/>
          <p:nvPr/>
        </p:nvSpPr>
        <p:spPr>
          <a:xfrm>
            <a:off x="5557400" y="2383803"/>
            <a:ext cx="1299496" cy="65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Ally </a:t>
            </a:r>
            <a:r>
              <a:rPr lang="en-GB" sz="1000" b="1"/>
              <a:t>Imrie</a:t>
            </a:r>
            <a:endParaRPr lang="en-US" sz="1000"/>
          </a:p>
          <a:p>
            <a:pPr algn="ctr"/>
            <a:r>
              <a:rPr lang="en-GB" sz="1000" dirty="0"/>
              <a:t> Finance Assistant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D1CF7E1-1BD0-622A-FB7B-EFB9246EF4B5}"/>
              </a:ext>
            </a:extLst>
          </p:cNvPr>
          <p:cNvSpPr/>
          <p:nvPr/>
        </p:nvSpPr>
        <p:spPr>
          <a:xfrm>
            <a:off x="5562551" y="3168986"/>
            <a:ext cx="1294346" cy="643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Paul Reyes</a:t>
            </a:r>
            <a:endParaRPr lang="en-US" sz="1000" dirty="0"/>
          </a:p>
          <a:p>
            <a:pPr algn="ctr"/>
            <a:r>
              <a:rPr lang="en-GB" sz="1000" dirty="0"/>
              <a:t>Finance Graduate Trainee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38630A7-12B2-1FFD-C76E-1C566DA45B6B}"/>
              </a:ext>
            </a:extLst>
          </p:cNvPr>
          <p:cNvSpPr/>
          <p:nvPr/>
        </p:nvSpPr>
        <p:spPr>
          <a:xfrm>
            <a:off x="5562550" y="3981459"/>
            <a:ext cx="1294346" cy="613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Allie Philip</a:t>
            </a:r>
            <a:endParaRPr lang="en-US" sz="1000" dirty="0"/>
          </a:p>
          <a:p>
            <a:pPr algn="ctr"/>
            <a:r>
              <a:rPr lang="en-GB" sz="1000" dirty="0"/>
              <a:t>Administrative Assistant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4CE4694-EB6E-0B5A-3B2E-0C7FE671A315}"/>
              </a:ext>
            </a:extLst>
          </p:cNvPr>
          <p:cNvSpPr/>
          <p:nvPr/>
        </p:nvSpPr>
        <p:spPr>
          <a:xfrm>
            <a:off x="1955773" y="4724033"/>
            <a:ext cx="1225384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Sonal Pandey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FE3F307-8029-810C-C44A-AE572FBDDAF9}"/>
              </a:ext>
            </a:extLst>
          </p:cNvPr>
          <p:cNvSpPr/>
          <p:nvPr/>
        </p:nvSpPr>
        <p:spPr>
          <a:xfrm>
            <a:off x="341432" y="5567162"/>
            <a:ext cx="1241201" cy="65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Rita Martin</a:t>
            </a:r>
          </a:p>
          <a:p>
            <a:pPr algn="ctr"/>
            <a:r>
              <a:rPr lang="en-GB" sz="1000" dirty="0"/>
              <a:t>Finance Office - Affiliate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DFAC795-B7C6-3AFA-C988-78166163C903}"/>
              </a:ext>
            </a:extLst>
          </p:cNvPr>
          <p:cNvSpPr/>
          <p:nvPr/>
        </p:nvSpPr>
        <p:spPr>
          <a:xfrm>
            <a:off x="3959803" y="4777779"/>
            <a:ext cx="1215926" cy="607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Chris </a:t>
            </a:r>
            <a:r>
              <a:rPr lang="en-GB" sz="1000" b="1" dirty="0" err="1"/>
              <a:t>Duerden</a:t>
            </a:r>
            <a:endParaRPr lang="en-GB" sz="1000" b="1" dirty="0"/>
          </a:p>
          <a:p>
            <a:pPr algn="ctr"/>
            <a:r>
              <a:rPr lang="en-GB" sz="1000" dirty="0"/>
              <a:t>Finance Office Affiliate </a:t>
            </a: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3DEF78E6-E5B5-D1D2-6AA5-244B1A620525}"/>
              </a:ext>
            </a:extLst>
          </p:cNvPr>
          <p:cNvSpPr/>
          <p:nvPr/>
        </p:nvSpPr>
        <p:spPr>
          <a:xfrm>
            <a:off x="8147576" y="5567162"/>
            <a:ext cx="1294347" cy="654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Chantal Gage</a:t>
            </a:r>
          </a:p>
          <a:p>
            <a:pPr algn="ctr"/>
            <a:r>
              <a:rPr lang="en-GB" sz="1000" dirty="0"/>
              <a:t>Collections Team Member / Credit Controller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51CD27B-3E59-B06F-9534-C4E18707DCFD}"/>
              </a:ext>
            </a:extLst>
          </p:cNvPr>
          <p:cNvCxnSpPr/>
          <p:nvPr/>
        </p:nvCxnSpPr>
        <p:spPr>
          <a:xfrm flipV="1">
            <a:off x="6219612" y="1046913"/>
            <a:ext cx="1568610" cy="106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48E534-0D03-8EA6-DE70-5B0870A9259B}"/>
              </a:ext>
            </a:extLst>
          </p:cNvPr>
          <p:cNvCxnSpPr>
            <a:cxnSpLocks/>
          </p:cNvCxnSpPr>
          <p:nvPr/>
        </p:nvCxnSpPr>
        <p:spPr>
          <a:xfrm>
            <a:off x="7937959" y="5893535"/>
            <a:ext cx="344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48B4A5-4C6D-C3AB-16DC-88BECEA5B7FC}"/>
              </a:ext>
            </a:extLst>
          </p:cNvPr>
          <p:cNvCxnSpPr>
            <a:cxnSpLocks/>
          </p:cNvCxnSpPr>
          <p:nvPr/>
        </p:nvCxnSpPr>
        <p:spPr>
          <a:xfrm flipV="1">
            <a:off x="1222265" y="5880738"/>
            <a:ext cx="515621" cy="8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27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University Services Finance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98174" y="939338"/>
            <a:ext cx="1446415" cy="806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Gregor Caldow</a:t>
            </a:r>
          </a:p>
          <a:p>
            <a:pPr algn="ctr"/>
            <a:r>
              <a:rPr lang="en-GB" sz="1000"/>
              <a:t>Executive Director of Finance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25914" y="3258589"/>
            <a:ext cx="1363287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Nina Douglas</a:t>
            </a:r>
          </a:p>
          <a:p>
            <a:pPr algn="ctr"/>
            <a:r>
              <a:rPr lang="en-GB" sz="1000" dirty="0"/>
              <a:t>Head of Finance – University Services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186812" y="3258589"/>
            <a:ext cx="1346662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Adrian Griffin</a:t>
            </a:r>
          </a:p>
          <a:p>
            <a:pPr algn="ctr"/>
            <a:r>
              <a:rPr lang="en-GB" sz="1000" dirty="0"/>
              <a:t>Head of Estates Finance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25915" y="5317728"/>
            <a:ext cx="7407559" cy="23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Total Number of Staff</a:t>
            </a:r>
          </a:p>
        </p:txBody>
      </p:sp>
      <p:sp>
        <p:nvSpPr>
          <p:cNvPr id="29" name="Oval 28"/>
          <p:cNvSpPr/>
          <p:nvPr/>
        </p:nvSpPr>
        <p:spPr>
          <a:xfrm>
            <a:off x="1487980" y="5755491"/>
            <a:ext cx="590204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7583971" y="5755491"/>
            <a:ext cx="552344" cy="498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35" name="Straight Connector 34"/>
          <p:cNvCxnSpPr>
            <a:cxnSpLocks/>
            <a:stCxn id="20" idx="2"/>
          </p:cNvCxnSpPr>
          <p:nvPr/>
        </p:nvCxnSpPr>
        <p:spPr>
          <a:xfrm flipH="1">
            <a:off x="4829987" y="1745673"/>
            <a:ext cx="1" cy="1201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83082" y="2984269"/>
            <a:ext cx="6101538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2" idx="0"/>
          </p:cNvCxnSpPr>
          <p:nvPr/>
        </p:nvCxnSpPr>
        <p:spPr>
          <a:xfrm flipH="1" flipV="1">
            <a:off x="1807557" y="2984269"/>
            <a:ext cx="1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0"/>
          </p:cNvCxnSpPr>
          <p:nvPr/>
        </p:nvCxnSpPr>
        <p:spPr>
          <a:xfrm flipV="1">
            <a:off x="7860143" y="2984269"/>
            <a:ext cx="0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07C9D6-6F4D-4B9D-9D70-8562BD6C22DD}"/>
              </a:ext>
            </a:extLst>
          </p:cNvPr>
          <p:cNvCxnSpPr>
            <a:cxnSpLocks/>
          </p:cNvCxnSpPr>
          <p:nvPr/>
        </p:nvCxnSpPr>
        <p:spPr>
          <a:xfrm flipH="1">
            <a:off x="4829693" y="2788921"/>
            <a:ext cx="1" cy="203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1023E043-3FA6-4DF2-A127-88165B4DBC2F}"/>
              </a:ext>
            </a:extLst>
          </p:cNvPr>
          <p:cNvSpPr/>
          <p:nvPr/>
        </p:nvSpPr>
        <p:spPr>
          <a:xfrm>
            <a:off x="6438446" y="961621"/>
            <a:ext cx="1446415" cy="806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David Duncan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Deputy Vice Chancellor </a:t>
            </a:r>
            <a:r>
              <a:rPr lang="en-GB" sz="1000" dirty="0">
                <a:solidFill>
                  <a:srgbClr val="FFFFFF"/>
                </a:solidFill>
                <a:latin typeface="Arial"/>
                <a:cs typeface="Arial"/>
              </a:rPr>
              <a:t>– Operations &amp;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Chief </a:t>
            </a:r>
            <a:r>
              <a:rPr lang="en-GB" sz="1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perating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Officer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ACFD2C-6ECE-4156-BED4-518C31BF31B2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1912675" y="1767956"/>
            <a:ext cx="5248979" cy="146609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295F51-5630-4B81-8133-300DD7571643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H="1" flipV="1">
            <a:off x="7161654" y="1767956"/>
            <a:ext cx="698489" cy="149063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7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 dirty="0"/>
              <a:t>US Finance (Non-Estates)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20118" y="709804"/>
            <a:ext cx="1455943" cy="81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Nina Douglas</a:t>
            </a:r>
          </a:p>
          <a:p>
            <a:pPr algn="ctr"/>
            <a:r>
              <a:rPr lang="en-GB" sz="1000" dirty="0"/>
              <a:t>Head of Finance – University Services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62454" y="2472967"/>
            <a:ext cx="1312313" cy="855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Stacey Mundell</a:t>
            </a:r>
          </a:p>
          <a:p>
            <a:pPr algn="ctr"/>
            <a:r>
              <a:rPr lang="en-GB" sz="1000" dirty="0"/>
              <a:t>Senior Financial Analyst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3986" y="2482394"/>
            <a:ext cx="1503202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Anne Campbell</a:t>
            </a:r>
          </a:p>
          <a:p>
            <a:pPr algn="ctr"/>
            <a:r>
              <a:rPr lang="en-GB" sz="1100" dirty="0"/>
              <a:t>Senior Financial Analyst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3118610" y="991387"/>
            <a:ext cx="2028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95B02CF6-1F52-4F82-96BD-B631E220D1D2}"/>
              </a:ext>
            </a:extLst>
          </p:cNvPr>
          <p:cNvSpPr/>
          <p:nvPr/>
        </p:nvSpPr>
        <p:spPr>
          <a:xfrm>
            <a:off x="1988709" y="3605152"/>
            <a:ext cx="1197581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Kirsten Fay</a:t>
            </a:r>
          </a:p>
          <a:p>
            <a:pPr algn="ctr"/>
            <a:r>
              <a:rPr lang="en-GB" sz="1000" dirty="0"/>
              <a:t>Finance Assistant (Reporting)</a:t>
            </a: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918337D3-5E9B-4A39-9400-B58ED6B9AB31}"/>
              </a:ext>
            </a:extLst>
          </p:cNvPr>
          <p:cNvSpPr/>
          <p:nvPr/>
        </p:nvSpPr>
        <p:spPr>
          <a:xfrm>
            <a:off x="8453905" y="1206618"/>
            <a:ext cx="1305099" cy="905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Hayley Jenkins</a:t>
            </a:r>
          </a:p>
          <a:p>
            <a:pPr algn="ctr"/>
            <a:r>
              <a:rPr lang="en-GB" sz="1000" dirty="0"/>
              <a:t>Senior Project Accountant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2FBCA1-4832-40C0-855D-60D12C35C8F3}"/>
              </a:ext>
            </a:extLst>
          </p:cNvPr>
          <p:cNvCxnSpPr>
            <a:cxnSpLocks/>
          </p:cNvCxnSpPr>
          <p:nvPr/>
        </p:nvCxnSpPr>
        <p:spPr>
          <a:xfrm flipV="1">
            <a:off x="3118610" y="991387"/>
            <a:ext cx="0" cy="434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F51B3D30-B67A-76FB-CCED-47193BE229F3}"/>
              </a:ext>
            </a:extLst>
          </p:cNvPr>
          <p:cNvSpPr/>
          <p:nvPr/>
        </p:nvSpPr>
        <p:spPr>
          <a:xfrm>
            <a:off x="493986" y="3543547"/>
            <a:ext cx="1197582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Jennifer Cooke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71DB21A-B67F-D313-E253-08D98482FDE1}"/>
              </a:ext>
            </a:extLst>
          </p:cNvPr>
          <p:cNvSpPr/>
          <p:nvPr/>
        </p:nvSpPr>
        <p:spPr>
          <a:xfrm>
            <a:off x="4240026" y="2472967"/>
            <a:ext cx="1258427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David Carse</a:t>
            </a:r>
          </a:p>
          <a:p>
            <a:pPr algn="ctr"/>
            <a:r>
              <a:rPr lang="en-GB" sz="1000" dirty="0"/>
              <a:t>Financial Analyst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A0502B-8FE8-2149-47EC-3F01B1B7A550}"/>
              </a:ext>
            </a:extLst>
          </p:cNvPr>
          <p:cNvCxnSpPr>
            <a:cxnSpLocks/>
          </p:cNvCxnSpPr>
          <p:nvPr/>
        </p:nvCxnSpPr>
        <p:spPr>
          <a:xfrm flipV="1">
            <a:off x="2479129" y="3475830"/>
            <a:ext cx="0" cy="14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375A88-9536-15E5-3D32-315A64C383D2}"/>
              </a:ext>
            </a:extLst>
          </p:cNvPr>
          <p:cNvCxnSpPr>
            <a:cxnSpLocks/>
          </p:cNvCxnSpPr>
          <p:nvPr/>
        </p:nvCxnSpPr>
        <p:spPr>
          <a:xfrm flipH="1">
            <a:off x="2482952" y="3475830"/>
            <a:ext cx="1438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6FE68DE-9575-EE66-685D-2562F2CE8C07}"/>
              </a:ext>
            </a:extLst>
          </p:cNvPr>
          <p:cNvCxnSpPr>
            <a:cxnSpLocks/>
          </p:cNvCxnSpPr>
          <p:nvPr/>
        </p:nvCxnSpPr>
        <p:spPr>
          <a:xfrm>
            <a:off x="1177251" y="2264174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0385152-36F0-CB7D-8A2E-205479058DF1}"/>
              </a:ext>
            </a:extLst>
          </p:cNvPr>
          <p:cNvSpPr/>
          <p:nvPr/>
        </p:nvSpPr>
        <p:spPr>
          <a:xfrm>
            <a:off x="2317588" y="1217040"/>
            <a:ext cx="1452122" cy="883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Catriona Ewen</a:t>
            </a:r>
          </a:p>
          <a:p>
            <a:pPr algn="ctr"/>
            <a:r>
              <a:rPr lang="en-GB" sz="1000" dirty="0"/>
              <a:t>Deputy Head of Finance (University Services)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7141985-9301-602D-EC6D-D6D79DB5026A}"/>
              </a:ext>
            </a:extLst>
          </p:cNvPr>
          <p:cNvSpPr/>
          <p:nvPr/>
        </p:nvSpPr>
        <p:spPr>
          <a:xfrm>
            <a:off x="5835901" y="2480991"/>
            <a:ext cx="1196349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Awais Ahmed</a:t>
            </a:r>
          </a:p>
          <a:p>
            <a:pPr algn="ctr"/>
            <a:r>
              <a:rPr lang="en-GB" sz="1000" dirty="0"/>
              <a:t>Finance Analyst 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6E30B5B5-225C-A545-C65A-4678A2864EED}"/>
              </a:ext>
            </a:extLst>
          </p:cNvPr>
          <p:cNvSpPr/>
          <p:nvPr/>
        </p:nvSpPr>
        <p:spPr>
          <a:xfrm>
            <a:off x="3268026" y="3605152"/>
            <a:ext cx="1197582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Fiona Small</a:t>
            </a:r>
          </a:p>
          <a:p>
            <a:pPr algn="ctr"/>
            <a:r>
              <a:rPr lang="en-GB" sz="1000" dirty="0"/>
              <a:t>Finance Assistant (Catering)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B8A83C96-F444-443B-9864-E7C2D28EBF78}"/>
              </a:ext>
            </a:extLst>
          </p:cNvPr>
          <p:cNvSpPr/>
          <p:nvPr/>
        </p:nvSpPr>
        <p:spPr>
          <a:xfrm>
            <a:off x="3268026" y="4602475"/>
            <a:ext cx="1197581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Caroline Bradley</a:t>
            </a:r>
          </a:p>
          <a:p>
            <a:pPr algn="ctr"/>
            <a:r>
              <a:rPr lang="en-GB" sz="1000" dirty="0"/>
              <a:t>Finance Administrator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74D09DF-ECBF-FB21-B235-8BDB6485BCC2}"/>
              </a:ext>
            </a:extLst>
          </p:cNvPr>
          <p:cNvSpPr/>
          <p:nvPr/>
        </p:nvSpPr>
        <p:spPr>
          <a:xfrm>
            <a:off x="8462013" y="2408378"/>
            <a:ext cx="1305100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Anna McDonagh</a:t>
            </a:r>
          </a:p>
          <a:p>
            <a:pPr algn="ctr"/>
            <a:r>
              <a:rPr lang="en-GB" sz="1000" dirty="0"/>
              <a:t>Assistant Project Accountant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B8689B-FA9A-0A16-4ADD-DCD38EB5CC14}"/>
              </a:ext>
            </a:extLst>
          </p:cNvPr>
          <p:cNvCxnSpPr>
            <a:cxnSpLocks/>
          </p:cNvCxnSpPr>
          <p:nvPr/>
        </p:nvCxnSpPr>
        <p:spPr>
          <a:xfrm flipH="1">
            <a:off x="6343359" y="972367"/>
            <a:ext cx="2763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93913-572A-4493-B8D5-459C634078F2}"/>
              </a:ext>
            </a:extLst>
          </p:cNvPr>
          <p:cNvCxnSpPr>
            <a:cxnSpLocks/>
          </p:cNvCxnSpPr>
          <p:nvPr/>
        </p:nvCxnSpPr>
        <p:spPr>
          <a:xfrm flipV="1">
            <a:off x="9110663" y="963280"/>
            <a:ext cx="0" cy="43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F71C9C-FC8A-69E0-5E1B-63708DF0D465}"/>
              </a:ext>
            </a:extLst>
          </p:cNvPr>
          <p:cNvCxnSpPr>
            <a:cxnSpLocks/>
          </p:cNvCxnSpPr>
          <p:nvPr/>
        </p:nvCxnSpPr>
        <p:spPr>
          <a:xfrm flipV="1">
            <a:off x="3118610" y="3256276"/>
            <a:ext cx="0" cy="219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059D15-E99B-1490-212C-1967CB77872A}"/>
              </a:ext>
            </a:extLst>
          </p:cNvPr>
          <p:cNvCxnSpPr>
            <a:cxnSpLocks/>
          </p:cNvCxnSpPr>
          <p:nvPr/>
        </p:nvCxnSpPr>
        <p:spPr>
          <a:xfrm flipH="1">
            <a:off x="1177251" y="2250955"/>
            <a:ext cx="5214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241ACD-BC5E-C977-508F-D822CC214F2E}"/>
              </a:ext>
            </a:extLst>
          </p:cNvPr>
          <p:cNvCxnSpPr>
            <a:cxnSpLocks/>
          </p:cNvCxnSpPr>
          <p:nvPr/>
        </p:nvCxnSpPr>
        <p:spPr>
          <a:xfrm>
            <a:off x="6387515" y="2250955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44594C-AEAE-C0D7-757C-7CA441FA8E02}"/>
              </a:ext>
            </a:extLst>
          </p:cNvPr>
          <p:cNvCxnSpPr>
            <a:cxnSpLocks/>
          </p:cNvCxnSpPr>
          <p:nvPr/>
        </p:nvCxnSpPr>
        <p:spPr>
          <a:xfrm>
            <a:off x="4290286" y="2506127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4B9784-1048-F3E6-8C40-B1C87F8FE2C9}"/>
              </a:ext>
            </a:extLst>
          </p:cNvPr>
          <p:cNvCxnSpPr>
            <a:cxnSpLocks/>
          </p:cNvCxnSpPr>
          <p:nvPr/>
        </p:nvCxnSpPr>
        <p:spPr>
          <a:xfrm>
            <a:off x="4869239" y="2263343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F76E612-72F3-4100-3A26-2F388B7C0261}"/>
              </a:ext>
            </a:extLst>
          </p:cNvPr>
          <p:cNvCxnSpPr>
            <a:cxnSpLocks/>
          </p:cNvCxnSpPr>
          <p:nvPr/>
        </p:nvCxnSpPr>
        <p:spPr>
          <a:xfrm>
            <a:off x="1177251" y="3334428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296B94F-267A-15B8-F4ED-D2CC02D00AA2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3118611" y="2096982"/>
            <a:ext cx="1279" cy="375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E2FF4DD-E191-860F-8A17-670D8CED9719}"/>
              </a:ext>
            </a:extLst>
          </p:cNvPr>
          <p:cNvCxnSpPr>
            <a:cxnSpLocks/>
          </p:cNvCxnSpPr>
          <p:nvPr/>
        </p:nvCxnSpPr>
        <p:spPr>
          <a:xfrm flipV="1">
            <a:off x="3921884" y="3475830"/>
            <a:ext cx="0" cy="14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9596EEB-6C11-B99D-48E4-77169FDF252F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866816" y="4469303"/>
            <a:ext cx="1" cy="133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031A4E-EF62-C79A-8174-A928571947DA}"/>
              </a:ext>
            </a:extLst>
          </p:cNvPr>
          <p:cNvCxnSpPr>
            <a:cxnSpLocks/>
          </p:cNvCxnSpPr>
          <p:nvPr/>
        </p:nvCxnSpPr>
        <p:spPr>
          <a:xfrm>
            <a:off x="9124152" y="2111909"/>
            <a:ext cx="0" cy="28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F40CCE86-8246-BB32-9CFF-E69EEF2E8F74}"/>
              </a:ext>
            </a:extLst>
          </p:cNvPr>
          <p:cNvSpPr/>
          <p:nvPr/>
        </p:nvSpPr>
        <p:spPr>
          <a:xfrm>
            <a:off x="2505462" y="5607402"/>
            <a:ext cx="1602000" cy="1078354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Commercial Services</a:t>
            </a:r>
          </a:p>
          <a:p>
            <a:pPr algn="ctr"/>
            <a:r>
              <a:rPr lang="en-GB" sz="900" dirty="0"/>
              <a:t>Catering</a:t>
            </a:r>
          </a:p>
          <a:p>
            <a:pPr algn="ctr"/>
            <a:r>
              <a:rPr lang="en-GB" sz="900" dirty="0"/>
              <a:t>Sport</a:t>
            </a:r>
          </a:p>
          <a:p>
            <a:pPr algn="ctr"/>
            <a:r>
              <a:rPr lang="en-GB" sz="900" dirty="0"/>
              <a:t>Accommodation</a:t>
            </a:r>
          </a:p>
          <a:p>
            <a:pPr algn="ctr"/>
            <a:r>
              <a:rPr lang="en-GB" sz="900" dirty="0"/>
              <a:t>Print</a:t>
            </a:r>
          </a:p>
          <a:p>
            <a:pPr algn="ctr"/>
            <a:r>
              <a:rPr lang="en-GB" sz="900" dirty="0"/>
              <a:t>Nursery</a:t>
            </a:r>
          </a:p>
          <a:p>
            <a:pPr algn="ctr"/>
            <a:r>
              <a:rPr lang="en-GB" sz="900" dirty="0"/>
              <a:t>GU Heritage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87BCA08-BCDD-288E-AE8F-62C06E9678EA}"/>
              </a:ext>
            </a:extLst>
          </p:cNvPr>
          <p:cNvSpPr/>
          <p:nvPr/>
        </p:nvSpPr>
        <p:spPr>
          <a:xfrm>
            <a:off x="521312" y="5616927"/>
            <a:ext cx="1659913" cy="1078354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Hunterian</a:t>
            </a:r>
          </a:p>
          <a:p>
            <a:pPr algn="ctr"/>
            <a:r>
              <a:rPr lang="en-GB" sz="900" dirty="0"/>
              <a:t>Finance</a:t>
            </a:r>
          </a:p>
          <a:p>
            <a:pPr algn="ctr"/>
            <a:r>
              <a:rPr lang="en-GB" sz="900" dirty="0"/>
              <a:t>Student &amp; Academic Services</a:t>
            </a:r>
          </a:p>
          <a:p>
            <a:pPr algn="ctr"/>
            <a:r>
              <a:rPr lang="en-GB" sz="900" dirty="0"/>
              <a:t>Student Experience Strategy</a:t>
            </a:r>
          </a:p>
          <a:p>
            <a:pPr algn="ctr"/>
            <a:r>
              <a:rPr lang="en-GB" sz="900" dirty="0"/>
              <a:t>Strategy &amp; Planning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A2BF9433-5FCA-8A30-FE84-85E55E88BA7E}"/>
              </a:ext>
            </a:extLst>
          </p:cNvPr>
          <p:cNvSpPr/>
          <p:nvPr/>
        </p:nvSpPr>
        <p:spPr>
          <a:xfrm>
            <a:off x="4302368" y="5597877"/>
            <a:ext cx="1602000" cy="1078353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 dirty="0"/>
              <a:t>Information Services (BAU)</a:t>
            </a:r>
          </a:p>
          <a:p>
            <a:pPr algn="ctr"/>
            <a:endParaRPr lang="en-GB" sz="900" dirty="0"/>
          </a:p>
          <a:p>
            <a:pPr algn="ctr"/>
            <a:r>
              <a:rPr lang="en-GB" sz="900" dirty="0"/>
              <a:t>Transformation (Bau)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8C661F3F-5519-58B8-D8CE-D951432CECFB}"/>
              </a:ext>
            </a:extLst>
          </p:cNvPr>
          <p:cNvSpPr/>
          <p:nvPr/>
        </p:nvSpPr>
        <p:spPr>
          <a:xfrm>
            <a:off x="6054598" y="5588352"/>
            <a:ext cx="1602000" cy="1061727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 dirty="0"/>
              <a:t>P&amp;OD</a:t>
            </a:r>
          </a:p>
          <a:p>
            <a:pPr algn="ctr"/>
            <a:r>
              <a:rPr lang="en-GB" sz="900" dirty="0"/>
              <a:t>, Research  Services</a:t>
            </a:r>
          </a:p>
          <a:p>
            <a:pPr algn="ctr"/>
            <a:r>
              <a:rPr lang="en-GB" sz="900" dirty="0"/>
              <a:t>Innovation</a:t>
            </a:r>
          </a:p>
          <a:p>
            <a:pPr algn="ctr"/>
            <a:r>
              <a:rPr lang="en-GB" sz="900" dirty="0"/>
              <a:t>Economic Dev </a:t>
            </a:r>
          </a:p>
          <a:p>
            <a:pPr algn="ctr"/>
            <a:r>
              <a:rPr lang="en-GB" sz="900" dirty="0"/>
              <a:t>External Relations</a:t>
            </a:r>
          </a:p>
          <a:p>
            <a:pPr algn="ctr"/>
            <a:endParaRPr lang="en-GB" sz="900" dirty="0"/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845B964E-3B45-D1A1-C7B1-76D60EEBB1C8}"/>
              </a:ext>
            </a:extLst>
          </p:cNvPr>
          <p:cNvSpPr/>
          <p:nvPr/>
        </p:nvSpPr>
        <p:spPr>
          <a:xfrm>
            <a:off x="8115214" y="5531202"/>
            <a:ext cx="1602000" cy="1078353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 dirty="0"/>
              <a:t>Information Services Projects</a:t>
            </a:r>
          </a:p>
          <a:p>
            <a:pPr algn="ctr"/>
            <a:endParaRPr lang="en-GB" sz="900" dirty="0"/>
          </a:p>
          <a:p>
            <a:pPr algn="ctr"/>
            <a:r>
              <a:rPr lang="en-GB" sz="900" dirty="0"/>
              <a:t>Transformation Projects</a:t>
            </a:r>
          </a:p>
        </p:txBody>
      </p:sp>
    </p:spTree>
    <p:extLst>
      <p:ext uri="{BB962C8B-B14F-4D97-AF65-F5344CB8AC3E}">
        <p14:creationId xmlns:p14="http://schemas.microsoft.com/office/powerpoint/2010/main" val="76349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US Finance Estates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55938" y="949395"/>
            <a:ext cx="1363287" cy="81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Adrian Griffin</a:t>
            </a:r>
          </a:p>
          <a:p>
            <a:pPr algn="ctr"/>
            <a:r>
              <a:rPr lang="en-GB" sz="1000" dirty="0"/>
              <a:t>Head of Finance – Estates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35450" y="2192677"/>
            <a:ext cx="1489490" cy="1296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Ailish Finnegan / Karen McKnight</a:t>
            </a:r>
          </a:p>
          <a:p>
            <a:pPr algn="ctr"/>
            <a:r>
              <a:rPr lang="en-GB" sz="1000" dirty="0"/>
              <a:t>Finance Analyst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39495" y="3481412"/>
            <a:ext cx="1477749" cy="954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Karen Richmond </a:t>
            </a:r>
          </a:p>
          <a:p>
            <a:pPr algn="ctr"/>
            <a:r>
              <a:rPr lang="en-GB" sz="1100" dirty="0"/>
              <a:t>Senior Project Accountant (Major Projects)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07137" y="2128554"/>
            <a:ext cx="1489488" cy="7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Douglas Hervey</a:t>
            </a:r>
          </a:p>
          <a:p>
            <a:pPr algn="ctr"/>
            <a:r>
              <a:rPr lang="en-GB" sz="1000" dirty="0"/>
              <a:t>Head of Project Accounting</a:t>
            </a:r>
          </a:p>
        </p:txBody>
      </p:sp>
      <p:cxnSp>
        <p:nvCxnSpPr>
          <p:cNvPr id="20" name="Straight Connector 19"/>
          <p:cNvCxnSpPr>
            <a:cxnSpLocks/>
            <a:stCxn id="3" idx="2"/>
          </p:cNvCxnSpPr>
          <p:nvPr/>
        </p:nvCxnSpPr>
        <p:spPr>
          <a:xfrm>
            <a:off x="4737582" y="1764042"/>
            <a:ext cx="0" cy="129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3665748" y="1892409"/>
            <a:ext cx="0" cy="328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95B02CF6-1F52-4F82-96BD-B631E220D1D2}"/>
              </a:ext>
            </a:extLst>
          </p:cNvPr>
          <p:cNvSpPr/>
          <p:nvPr/>
        </p:nvSpPr>
        <p:spPr>
          <a:xfrm>
            <a:off x="2921004" y="2227848"/>
            <a:ext cx="1383855" cy="792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James </a:t>
            </a:r>
            <a:endParaRPr lang="en-US" dirty="0"/>
          </a:p>
          <a:p>
            <a:pPr algn="ctr"/>
            <a:r>
              <a:rPr lang="en-GB" b="1" dirty="0"/>
              <a:t>Robertson </a:t>
            </a:r>
            <a:endParaRPr lang="en-GB" dirty="0"/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210AC899-ABBC-4114-825E-4C103FC226F0}"/>
              </a:ext>
            </a:extLst>
          </p:cNvPr>
          <p:cNvSpPr/>
          <p:nvPr/>
        </p:nvSpPr>
        <p:spPr>
          <a:xfrm>
            <a:off x="688974" y="6293886"/>
            <a:ext cx="3475042" cy="379626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Estates Operations</a:t>
            </a:r>
            <a:endParaRPr lang="en-GB" sz="1000" b="1" dirty="0"/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F6C156CB-310C-4060-ACE9-D011CB4B022D}"/>
              </a:ext>
            </a:extLst>
          </p:cNvPr>
          <p:cNvSpPr/>
          <p:nvPr/>
        </p:nvSpPr>
        <p:spPr>
          <a:xfrm>
            <a:off x="5829120" y="6293887"/>
            <a:ext cx="3654062" cy="379626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Estates Capital Projects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EAEF50-9693-4EEA-9F75-3C53A8DAC6CC}"/>
              </a:ext>
            </a:extLst>
          </p:cNvPr>
          <p:cNvCxnSpPr>
            <a:cxnSpLocks/>
          </p:cNvCxnSpPr>
          <p:nvPr/>
        </p:nvCxnSpPr>
        <p:spPr>
          <a:xfrm>
            <a:off x="1619290" y="1894392"/>
            <a:ext cx="6027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999C716A-3E55-4D8B-AC1A-6C903B7DEEAE}"/>
              </a:ext>
            </a:extLst>
          </p:cNvPr>
          <p:cNvSpPr/>
          <p:nvPr/>
        </p:nvSpPr>
        <p:spPr>
          <a:xfrm>
            <a:off x="5581009" y="4829252"/>
            <a:ext cx="1367946" cy="943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100" b="1" dirty="0"/>
          </a:p>
          <a:p>
            <a:pPr algn="ctr"/>
            <a:r>
              <a:rPr lang="en-GB" sz="1100" b="1" dirty="0"/>
              <a:t>Mark Wallace (Agency)</a:t>
            </a:r>
            <a:endParaRPr lang="en-GB" dirty="0"/>
          </a:p>
          <a:p>
            <a:pPr algn="ctr"/>
            <a:r>
              <a:rPr lang="en-GB" sz="1100" dirty="0"/>
              <a:t>Project Accountant</a:t>
            </a:r>
            <a:endParaRPr lang="en-GB" dirty="0"/>
          </a:p>
          <a:p>
            <a:pPr algn="ctr"/>
            <a:r>
              <a:rPr lang="en-GB" sz="1100" dirty="0"/>
              <a:t>(Maintenance)</a:t>
            </a:r>
            <a:endParaRPr lang="en-GB" dirty="0"/>
          </a:p>
          <a:p>
            <a:pPr algn="ctr"/>
            <a:endParaRPr lang="en-GB" sz="10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A589633-534E-4C11-B051-C68F298A2021}"/>
              </a:ext>
            </a:extLst>
          </p:cNvPr>
          <p:cNvCxnSpPr>
            <a:cxnSpLocks/>
          </p:cNvCxnSpPr>
          <p:nvPr/>
        </p:nvCxnSpPr>
        <p:spPr>
          <a:xfrm flipV="1">
            <a:off x="7636855" y="1888803"/>
            <a:ext cx="0" cy="509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D353F5-A11A-4832-8F6D-A36D77D00F92}"/>
              </a:ext>
            </a:extLst>
          </p:cNvPr>
          <p:cNvCxnSpPr>
            <a:cxnSpLocks/>
          </p:cNvCxnSpPr>
          <p:nvPr/>
        </p:nvCxnSpPr>
        <p:spPr>
          <a:xfrm flipV="1">
            <a:off x="1619290" y="1889769"/>
            <a:ext cx="0" cy="330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D917B8C-A12E-3F6D-0B77-74E2547A1F8D}"/>
              </a:ext>
            </a:extLst>
          </p:cNvPr>
          <p:cNvSpPr/>
          <p:nvPr/>
        </p:nvSpPr>
        <p:spPr>
          <a:xfrm>
            <a:off x="8439434" y="3495826"/>
            <a:ext cx="1365357" cy="954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100" b="1" dirty="0"/>
          </a:p>
          <a:p>
            <a:pPr algn="ctr"/>
            <a:r>
              <a:rPr lang="en-GB" sz="1100" b="1" dirty="0"/>
              <a:t>Gillian McMillan</a:t>
            </a:r>
          </a:p>
          <a:p>
            <a:pPr algn="ctr"/>
            <a:r>
              <a:rPr lang="en-GB" sz="1100" dirty="0"/>
              <a:t>Project Accountant (Campus Enhancement / Sustainability)</a:t>
            </a:r>
            <a:endParaRPr lang="en-GB" dirty="0"/>
          </a:p>
          <a:p>
            <a:pPr algn="ctr"/>
            <a:endParaRPr lang="en-GB" sz="1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43A787-0DE6-1704-ED52-C4629DC0F47C}"/>
              </a:ext>
            </a:extLst>
          </p:cNvPr>
          <p:cNvCxnSpPr>
            <a:cxnSpLocks/>
          </p:cNvCxnSpPr>
          <p:nvPr/>
        </p:nvCxnSpPr>
        <p:spPr>
          <a:xfrm flipV="1">
            <a:off x="5583933" y="3155801"/>
            <a:ext cx="0" cy="4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E79240-A33A-A2CD-D73E-72A17766F633}"/>
              </a:ext>
            </a:extLst>
          </p:cNvPr>
          <p:cNvCxnSpPr>
            <a:cxnSpLocks/>
          </p:cNvCxnSpPr>
          <p:nvPr/>
        </p:nvCxnSpPr>
        <p:spPr>
          <a:xfrm flipV="1">
            <a:off x="7673419" y="3823221"/>
            <a:ext cx="0" cy="237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543F5A-C495-B8E5-98EC-6CB0869F86EC}"/>
              </a:ext>
            </a:extLst>
          </p:cNvPr>
          <p:cNvCxnSpPr>
            <a:cxnSpLocks/>
          </p:cNvCxnSpPr>
          <p:nvPr/>
        </p:nvCxnSpPr>
        <p:spPr>
          <a:xfrm flipV="1">
            <a:off x="7673419" y="2886065"/>
            <a:ext cx="0" cy="26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EFCDFA3C-3600-4A1B-6CE3-4FEA19FFA255}"/>
              </a:ext>
            </a:extLst>
          </p:cNvPr>
          <p:cNvSpPr/>
          <p:nvPr/>
        </p:nvSpPr>
        <p:spPr>
          <a:xfrm>
            <a:off x="6695332" y="3484423"/>
            <a:ext cx="1473578" cy="965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Humza Iqbal</a:t>
            </a:r>
          </a:p>
          <a:p>
            <a:pPr algn="ctr"/>
            <a:r>
              <a:rPr lang="en-GB" sz="1100" dirty="0"/>
              <a:t>Project Accountant (Asset Management)</a:t>
            </a:r>
          </a:p>
          <a:p>
            <a:pPr algn="ctr"/>
            <a:endParaRPr lang="en-GB" sz="1000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5BCD72ED-5FD1-FEDD-D9AA-D543B003C8EB}"/>
              </a:ext>
            </a:extLst>
          </p:cNvPr>
          <p:cNvSpPr/>
          <p:nvPr/>
        </p:nvSpPr>
        <p:spPr>
          <a:xfrm>
            <a:off x="7961531" y="4825109"/>
            <a:ext cx="1346553" cy="947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/>
          </a:p>
          <a:p>
            <a:pPr algn="ctr"/>
            <a:r>
              <a:rPr lang="en-GB" sz="1100" b="1" dirty="0"/>
              <a:t>Mhairi Rose Fox</a:t>
            </a:r>
          </a:p>
          <a:p>
            <a:pPr algn="ctr"/>
            <a:r>
              <a:rPr lang="en-GB" sz="1100" dirty="0"/>
              <a:t>Assistant Project Accountant</a:t>
            </a:r>
          </a:p>
          <a:p>
            <a:pPr algn="ctr"/>
            <a:endParaRPr lang="en-GB" sz="1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7E5905-5D29-7C52-A2A3-FCCD4D5FEF85}"/>
              </a:ext>
            </a:extLst>
          </p:cNvPr>
          <p:cNvCxnSpPr>
            <a:cxnSpLocks/>
          </p:cNvCxnSpPr>
          <p:nvPr/>
        </p:nvCxnSpPr>
        <p:spPr>
          <a:xfrm>
            <a:off x="5583014" y="3152160"/>
            <a:ext cx="3838144" cy="11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C4B0D-2AD4-CFD5-AC18-F8FAA34B01DC}"/>
              </a:ext>
            </a:extLst>
          </p:cNvPr>
          <p:cNvCxnSpPr>
            <a:cxnSpLocks/>
          </p:cNvCxnSpPr>
          <p:nvPr/>
        </p:nvCxnSpPr>
        <p:spPr>
          <a:xfrm flipV="1">
            <a:off x="7671813" y="3155800"/>
            <a:ext cx="0" cy="4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7FEA32-D43F-D2BB-C110-743F4B65A42D}"/>
              </a:ext>
            </a:extLst>
          </p:cNvPr>
          <p:cNvCxnSpPr>
            <a:cxnSpLocks/>
          </p:cNvCxnSpPr>
          <p:nvPr/>
        </p:nvCxnSpPr>
        <p:spPr>
          <a:xfrm flipV="1">
            <a:off x="9416793" y="3155800"/>
            <a:ext cx="0" cy="4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663807-0391-B3D6-D137-F284D705F27D}"/>
              </a:ext>
            </a:extLst>
          </p:cNvPr>
          <p:cNvCxnSpPr>
            <a:cxnSpLocks/>
          </p:cNvCxnSpPr>
          <p:nvPr/>
        </p:nvCxnSpPr>
        <p:spPr>
          <a:xfrm flipV="1">
            <a:off x="6467853" y="3148180"/>
            <a:ext cx="0" cy="169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F9DC62-80E5-032B-F54F-CC67FD39FC09}"/>
              </a:ext>
            </a:extLst>
          </p:cNvPr>
          <p:cNvCxnSpPr>
            <a:cxnSpLocks/>
          </p:cNvCxnSpPr>
          <p:nvPr/>
        </p:nvCxnSpPr>
        <p:spPr>
          <a:xfrm flipV="1">
            <a:off x="8365233" y="3155799"/>
            <a:ext cx="0" cy="169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4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 dirty="0"/>
              <a:t>Science &amp; Engineering College Finance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76535" y="746791"/>
            <a:ext cx="1460306" cy="542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Elizabeth Graham</a:t>
            </a:r>
            <a:endParaRPr lang="en-US" sz="1000" b="1" dirty="0"/>
          </a:p>
          <a:p>
            <a:pPr algn="ctr"/>
            <a:r>
              <a:rPr lang="en-GB" sz="1000" dirty="0"/>
              <a:t>Head of College Finance</a:t>
            </a:r>
            <a:endParaRPr lang="en-US" sz="1000" dirty="0"/>
          </a:p>
        </p:txBody>
      </p:sp>
      <p:sp>
        <p:nvSpPr>
          <p:cNvPr id="4" name="Rounded Rectangle 3"/>
          <p:cNvSpPr/>
          <p:nvPr/>
        </p:nvSpPr>
        <p:spPr>
          <a:xfrm>
            <a:off x="8412185" y="1490965"/>
            <a:ext cx="1388225" cy="610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Drew Beaton</a:t>
            </a:r>
          </a:p>
          <a:p>
            <a:pPr algn="ctr"/>
            <a:r>
              <a:rPr lang="en-GB" sz="1000" dirty="0"/>
              <a:t>Research Accountant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094898" y="2786131"/>
            <a:ext cx="0" cy="35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1453201" y="3130989"/>
            <a:ext cx="1283393" cy="718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Maricarmen Garcia-Perez</a:t>
            </a:r>
          </a:p>
          <a:p>
            <a:pPr algn="ctr"/>
            <a:r>
              <a:rPr lang="en-GB" sz="1000" dirty="0"/>
              <a:t>Finance Transactions Hub Supervisor</a:t>
            </a: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9296F043-6DB4-43D6-9B7D-4656C60D590F}"/>
              </a:ext>
            </a:extLst>
          </p:cNvPr>
          <p:cNvSpPr/>
          <p:nvPr/>
        </p:nvSpPr>
        <p:spPr>
          <a:xfrm>
            <a:off x="4646796" y="4716209"/>
            <a:ext cx="1115779" cy="559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Tanya Furniss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4F428504-E790-4E7C-96B7-A8DEB2BE8040}"/>
              </a:ext>
            </a:extLst>
          </p:cNvPr>
          <p:cNvSpPr/>
          <p:nvPr/>
        </p:nvSpPr>
        <p:spPr>
          <a:xfrm>
            <a:off x="4016820" y="3140575"/>
            <a:ext cx="1283393" cy="718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Alan Bowman</a:t>
            </a:r>
          </a:p>
          <a:p>
            <a:pPr algn="ctr"/>
            <a:r>
              <a:rPr lang="en-GB" sz="1000" dirty="0"/>
              <a:t>Finance Transactions Hub Supervisor</a:t>
            </a:r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C8A51F83-CFB5-4A6C-91B1-3C9F5B8F8944}"/>
              </a:ext>
            </a:extLst>
          </p:cNvPr>
          <p:cNvSpPr/>
          <p:nvPr/>
        </p:nvSpPr>
        <p:spPr>
          <a:xfrm>
            <a:off x="4658517" y="4028206"/>
            <a:ext cx="1104058" cy="559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Nicola McCreath</a:t>
            </a:r>
            <a:endParaRPr lang="en-US" sz="1000" b="1" dirty="0"/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39" name="Rounded Rectangle 9">
            <a:extLst>
              <a:ext uri="{FF2B5EF4-FFF2-40B4-BE49-F238E27FC236}">
                <a16:creationId xmlns:a16="http://schemas.microsoft.com/office/drawing/2014/main" id="{7CF65C10-9A08-4080-ABD8-A1F318505918}"/>
              </a:ext>
            </a:extLst>
          </p:cNvPr>
          <p:cNvSpPr/>
          <p:nvPr/>
        </p:nvSpPr>
        <p:spPr>
          <a:xfrm>
            <a:off x="669372" y="5412038"/>
            <a:ext cx="1204695" cy="577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Barbara Grant</a:t>
            </a:r>
            <a:endParaRPr lang="en-US" sz="1000" b="1" dirty="0"/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CA2BA1EE-FCA2-44BE-AD56-58D6C46EF50E}"/>
              </a:ext>
            </a:extLst>
          </p:cNvPr>
          <p:cNvSpPr/>
          <p:nvPr/>
        </p:nvSpPr>
        <p:spPr>
          <a:xfrm>
            <a:off x="669374" y="4716209"/>
            <a:ext cx="1204694" cy="560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Elspeth Baird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F5643675-DF62-4852-B517-DF6C9E26D33D}"/>
              </a:ext>
            </a:extLst>
          </p:cNvPr>
          <p:cNvSpPr/>
          <p:nvPr/>
        </p:nvSpPr>
        <p:spPr>
          <a:xfrm>
            <a:off x="2389861" y="4014136"/>
            <a:ext cx="1204695" cy="549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 err="1"/>
              <a:t>Magadalena</a:t>
            </a:r>
            <a:r>
              <a:rPr lang="en-GB" sz="1000" b="1" dirty="0"/>
              <a:t> Mowat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59" name="Rounded Rectangle 9">
            <a:extLst>
              <a:ext uri="{FF2B5EF4-FFF2-40B4-BE49-F238E27FC236}">
                <a16:creationId xmlns:a16="http://schemas.microsoft.com/office/drawing/2014/main" id="{3E6C6B38-66AB-420F-97B6-C0FA2F773232}"/>
              </a:ext>
            </a:extLst>
          </p:cNvPr>
          <p:cNvSpPr/>
          <p:nvPr/>
        </p:nvSpPr>
        <p:spPr>
          <a:xfrm>
            <a:off x="669374" y="4020150"/>
            <a:ext cx="1204694" cy="560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Dawn Beaton</a:t>
            </a:r>
            <a:endParaRPr lang="en-US" sz="1000" b="1" dirty="0"/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62" name="Rounded Rectangle 9">
            <a:extLst>
              <a:ext uri="{FF2B5EF4-FFF2-40B4-BE49-F238E27FC236}">
                <a16:creationId xmlns:a16="http://schemas.microsoft.com/office/drawing/2014/main" id="{65725A5E-02FF-45D8-9B22-A55644607681}"/>
              </a:ext>
            </a:extLst>
          </p:cNvPr>
          <p:cNvSpPr/>
          <p:nvPr/>
        </p:nvSpPr>
        <p:spPr>
          <a:xfrm>
            <a:off x="2389861" y="6158211"/>
            <a:ext cx="1204695" cy="52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Caitlin Dempster</a:t>
            </a:r>
            <a:endParaRPr lang="en-US" sz="1000" b="1" dirty="0"/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7A673574-546A-4B4D-A2EF-847DF37CD978}"/>
              </a:ext>
            </a:extLst>
          </p:cNvPr>
          <p:cNvSpPr/>
          <p:nvPr/>
        </p:nvSpPr>
        <p:spPr>
          <a:xfrm>
            <a:off x="5298159" y="2334441"/>
            <a:ext cx="1288650" cy="59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Fraser Gilchrist</a:t>
            </a:r>
          </a:p>
          <a:p>
            <a:pPr algn="ctr"/>
            <a:r>
              <a:rPr lang="en-GB" sz="1000" dirty="0"/>
              <a:t>Financial Analyst</a:t>
            </a:r>
          </a:p>
        </p:txBody>
      </p: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BC49B888-BA66-F0BB-3E8A-C24E1EE07967}"/>
              </a:ext>
            </a:extLst>
          </p:cNvPr>
          <p:cNvSpPr/>
          <p:nvPr/>
        </p:nvSpPr>
        <p:spPr>
          <a:xfrm>
            <a:off x="669372" y="6120054"/>
            <a:ext cx="1204693" cy="52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Andrew Stuart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228136DD-D292-B724-0600-EAE85BE6754E}"/>
              </a:ext>
            </a:extLst>
          </p:cNvPr>
          <p:cNvSpPr/>
          <p:nvPr/>
        </p:nvSpPr>
        <p:spPr>
          <a:xfrm>
            <a:off x="2389860" y="4716210"/>
            <a:ext cx="1204695" cy="577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Stacey Wallace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0A1DDB94-837A-3DF7-16C5-5D79671D3198}"/>
              </a:ext>
            </a:extLst>
          </p:cNvPr>
          <p:cNvSpPr/>
          <p:nvPr/>
        </p:nvSpPr>
        <p:spPr>
          <a:xfrm>
            <a:off x="2446080" y="2402388"/>
            <a:ext cx="1288650" cy="59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Emma Daniels</a:t>
            </a:r>
          </a:p>
          <a:p>
            <a:pPr algn="ctr"/>
            <a:r>
              <a:rPr lang="en-GB" sz="1000" dirty="0"/>
              <a:t>Senior Financial Analyst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C7BEAA1-B97B-E747-F198-72EFA7FAA585}"/>
              </a:ext>
            </a:extLst>
          </p:cNvPr>
          <p:cNvSpPr/>
          <p:nvPr/>
        </p:nvSpPr>
        <p:spPr>
          <a:xfrm>
            <a:off x="6937990" y="2334441"/>
            <a:ext cx="1288650" cy="59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Euan McLellan</a:t>
            </a:r>
          </a:p>
          <a:p>
            <a:pPr algn="ctr"/>
            <a:r>
              <a:rPr lang="en-GB" sz="1000" dirty="0"/>
              <a:t>Finance Graduate Trainee 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31E239B-6FD5-C6F6-DA7D-773FB5388A49}"/>
              </a:ext>
            </a:extLst>
          </p:cNvPr>
          <p:cNvSpPr/>
          <p:nvPr/>
        </p:nvSpPr>
        <p:spPr>
          <a:xfrm>
            <a:off x="2389860" y="5454762"/>
            <a:ext cx="1204695" cy="577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Rose Phillips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73D06D8-FF42-E1E2-9E6E-FDC1826240B7}"/>
              </a:ext>
            </a:extLst>
          </p:cNvPr>
          <p:cNvSpPr/>
          <p:nvPr/>
        </p:nvSpPr>
        <p:spPr>
          <a:xfrm>
            <a:off x="4646796" y="5414818"/>
            <a:ext cx="1115779" cy="582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Maciej Muszynski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637BBD-23D6-A3CD-E155-56D83DEB82A9}"/>
              </a:ext>
            </a:extLst>
          </p:cNvPr>
          <p:cNvCxnSpPr>
            <a:cxnSpLocks/>
          </p:cNvCxnSpPr>
          <p:nvPr/>
        </p:nvCxnSpPr>
        <p:spPr>
          <a:xfrm>
            <a:off x="4302652" y="2776824"/>
            <a:ext cx="0" cy="35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745C6F-8A3B-4B22-0F08-8498BBB6747A}"/>
              </a:ext>
            </a:extLst>
          </p:cNvPr>
          <p:cNvCxnSpPr>
            <a:cxnSpLocks/>
          </p:cNvCxnSpPr>
          <p:nvPr/>
        </p:nvCxnSpPr>
        <p:spPr>
          <a:xfrm>
            <a:off x="394951" y="3443173"/>
            <a:ext cx="0" cy="292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538B8A-0FD6-95EB-6F61-EAA814A63F13}"/>
              </a:ext>
            </a:extLst>
          </p:cNvPr>
          <p:cNvCxnSpPr>
            <a:cxnSpLocks/>
          </p:cNvCxnSpPr>
          <p:nvPr/>
        </p:nvCxnSpPr>
        <p:spPr>
          <a:xfrm>
            <a:off x="387084" y="3429000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2A0B553-A19E-EE5B-7B2E-0654E1CEDD68}"/>
              </a:ext>
            </a:extLst>
          </p:cNvPr>
          <p:cNvCxnSpPr>
            <a:cxnSpLocks/>
          </p:cNvCxnSpPr>
          <p:nvPr/>
        </p:nvCxnSpPr>
        <p:spPr>
          <a:xfrm>
            <a:off x="2236041" y="4249769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F3F344-43D6-4A4C-4E6E-48D45B2433A1}"/>
              </a:ext>
            </a:extLst>
          </p:cNvPr>
          <p:cNvCxnSpPr>
            <a:cxnSpLocks/>
          </p:cNvCxnSpPr>
          <p:nvPr/>
        </p:nvCxnSpPr>
        <p:spPr>
          <a:xfrm>
            <a:off x="669372" y="3429000"/>
            <a:ext cx="882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BBAE761-FE7B-5BD9-4D67-209284601575}"/>
              </a:ext>
            </a:extLst>
          </p:cNvPr>
          <p:cNvCxnSpPr>
            <a:cxnSpLocks/>
          </p:cNvCxnSpPr>
          <p:nvPr/>
        </p:nvCxnSpPr>
        <p:spPr>
          <a:xfrm>
            <a:off x="2236041" y="6418571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A29D3F-5048-ED8D-0D38-37E5093B9CE9}"/>
              </a:ext>
            </a:extLst>
          </p:cNvPr>
          <p:cNvCxnSpPr>
            <a:cxnSpLocks/>
          </p:cNvCxnSpPr>
          <p:nvPr/>
        </p:nvCxnSpPr>
        <p:spPr>
          <a:xfrm>
            <a:off x="2236041" y="5700662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AB3A0EC-0880-6D45-485B-EADB156CDEBC}"/>
              </a:ext>
            </a:extLst>
          </p:cNvPr>
          <p:cNvCxnSpPr>
            <a:cxnSpLocks/>
          </p:cNvCxnSpPr>
          <p:nvPr/>
        </p:nvCxnSpPr>
        <p:spPr>
          <a:xfrm>
            <a:off x="2236041" y="5016387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D69D81-5476-AD40-9B82-8FB9ECC55F97}"/>
              </a:ext>
            </a:extLst>
          </p:cNvPr>
          <p:cNvCxnSpPr>
            <a:cxnSpLocks/>
          </p:cNvCxnSpPr>
          <p:nvPr/>
        </p:nvCxnSpPr>
        <p:spPr>
          <a:xfrm>
            <a:off x="4302652" y="3850984"/>
            <a:ext cx="0" cy="197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BBAF6C-4D65-72F7-8E16-B0DB84CA1301}"/>
              </a:ext>
            </a:extLst>
          </p:cNvPr>
          <p:cNvCxnSpPr>
            <a:cxnSpLocks/>
          </p:cNvCxnSpPr>
          <p:nvPr/>
        </p:nvCxnSpPr>
        <p:spPr>
          <a:xfrm>
            <a:off x="4302652" y="4248253"/>
            <a:ext cx="355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3E3B32-A057-D1DC-98E7-359D5CD26A27}"/>
              </a:ext>
            </a:extLst>
          </p:cNvPr>
          <p:cNvCxnSpPr>
            <a:cxnSpLocks/>
          </p:cNvCxnSpPr>
          <p:nvPr/>
        </p:nvCxnSpPr>
        <p:spPr>
          <a:xfrm>
            <a:off x="4309132" y="5824894"/>
            <a:ext cx="355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88B4A8-59E5-C7A0-C3DB-9D49888AD7D8}"/>
              </a:ext>
            </a:extLst>
          </p:cNvPr>
          <p:cNvCxnSpPr>
            <a:cxnSpLocks/>
          </p:cNvCxnSpPr>
          <p:nvPr/>
        </p:nvCxnSpPr>
        <p:spPr>
          <a:xfrm>
            <a:off x="4302652" y="5016387"/>
            <a:ext cx="355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238512E-F01A-FCBA-15EB-4FC4A4616E74}"/>
              </a:ext>
            </a:extLst>
          </p:cNvPr>
          <p:cNvCxnSpPr>
            <a:cxnSpLocks/>
          </p:cNvCxnSpPr>
          <p:nvPr/>
        </p:nvCxnSpPr>
        <p:spPr>
          <a:xfrm>
            <a:off x="3594555" y="2786131"/>
            <a:ext cx="714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C8D8F1-C5F7-35FC-334B-F2CFCC30DC97}"/>
              </a:ext>
            </a:extLst>
          </p:cNvPr>
          <p:cNvCxnSpPr>
            <a:cxnSpLocks/>
          </p:cNvCxnSpPr>
          <p:nvPr/>
        </p:nvCxnSpPr>
        <p:spPr>
          <a:xfrm>
            <a:off x="2094897" y="2776824"/>
            <a:ext cx="897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D2A1543-B6E8-3186-FF66-E144E45CCCA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536841" y="1017889"/>
            <a:ext cx="3569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6B2F2C-433D-488A-85C4-32D34FBAF41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090405" y="2264277"/>
            <a:ext cx="0" cy="138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64E9188-B0FB-2169-3749-F87970C0EA2A}"/>
              </a:ext>
            </a:extLst>
          </p:cNvPr>
          <p:cNvCxnSpPr>
            <a:cxnSpLocks/>
          </p:cNvCxnSpPr>
          <p:nvPr/>
        </p:nvCxnSpPr>
        <p:spPr>
          <a:xfrm flipV="1">
            <a:off x="5924846" y="2239442"/>
            <a:ext cx="0" cy="25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0465AB-C9C2-9093-A918-51FBBC5C7F39}"/>
              </a:ext>
            </a:extLst>
          </p:cNvPr>
          <p:cNvCxnSpPr>
            <a:cxnSpLocks/>
          </p:cNvCxnSpPr>
          <p:nvPr/>
        </p:nvCxnSpPr>
        <p:spPr>
          <a:xfrm flipV="1">
            <a:off x="7390016" y="2249739"/>
            <a:ext cx="0" cy="25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54960B0-52F8-F52B-512E-F8588FACF68E}"/>
              </a:ext>
            </a:extLst>
          </p:cNvPr>
          <p:cNvCxnSpPr>
            <a:cxnSpLocks/>
          </p:cNvCxnSpPr>
          <p:nvPr/>
        </p:nvCxnSpPr>
        <p:spPr>
          <a:xfrm flipH="1" flipV="1">
            <a:off x="9106298" y="1017888"/>
            <a:ext cx="1" cy="675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35A5279-C0A2-C3DB-3A62-C919A28C361D}"/>
              </a:ext>
            </a:extLst>
          </p:cNvPr>
          <p:cNvCxnSpPr>
            <a:cxnSpLocks/>
          </p:cNvCxnSpPr>
          <p:nvPr/>
        </p:nvCxnSpPr>
        <p:spPr>
          <a:xfrm>
            <a:off x="394951" y="4158800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67943F5-E29B-0D54-F38D-102E88419BA5}"/>
              </a:ext>
            </a:extLst>
          </p:cNvPr>
          <p:cNvCxnSpPr>
            <a:cxnSpLocks/>
          </p:cNvCxnSpPr>
          <p:nvPr/>
        </p:nvCxnSpPr>
        <p:spPr>
          <a:xfrm>
            <a:off x="387084" y="4855059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39FF869-A636-C3FF-0EC2-855A0637AE7E}"/>
              </a:ext>
            </a:extLst>
          </p:cNvPr>
          <p:cNvCxnSpPr>
            <a:cxnSpLocks/>
          </p:cNvCxnSpPr>
          <p:nvPr/>
        </p:nvCxnSpPr>
        <p:spPr>
          <a:xfrm>
            <a:off x="394951" y="5588240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887CA74-037B-2398-F9EB-036630E1B3B2}"/>
              </a:ext>
            </a:extLst>
          </p:cNvPr>
          <p:cNvCxnSpPr>
            <a:cxnSpLocks/>
          </p:cNvCxnSpPr>
          <p:nvPr/>
        </p:nvCxnSpPr>
        <p:spPr>
          <a:xfrm>
            <a:off x="2236041" y="3849217"/>
            <a:ext cx="0" cy="256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C9EEB97-2F7A-EB87-E829-44B6CC1D3630}"/>
              </a:ext>
            </a:extLst>
          </p:cNvPr>
          <p:cNvCxnSpPr>
            <a:cxnSpLocks/>
          </p:cNvCxnSpPr>
          <p:nvPr/>
        </p:nvCxnSpPr>
        <p:spPr>
          <a:xfrm flipV="1">
            <a:off x="4806688" y="1288986"/>
            <a:ext cx="0" cy="403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33790BB-E1A2-43E3-E0A6-03683DCA7F13}"/>
              </a:ext>
            </a:extLst>
          </p:cNvPr>
          <p:cNvSpPr/>
          <p:nvPr/>
        </p:nvSpPr>
        <p:spPr>
          <a:xfrm>
            <a:off x="4076535" y="1519173"/>
            <a:ext cx="1460305" cy="610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Mark Bennett</a:t>
            </a:r>
          </a:p>
          <a:p>
            <a:pPr algn="ctr"/>
            <a:r>
              <a:rPr lang="en-GB" sz="1000" dirty="0"/>
              <a:t>Deputy Head of Finance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A912F-60F6-B02D-60A8-73BE73EA301B}"/>
              </a:ext>
            </a:extLst>
          </p:cNvPr>
          <p:cNvCxnSpPr>
            <a:cxnSpLocks/>
          </p:cNvCxnSpPr>
          <p:nvPr/>
        </p:nvCxnSpPr>
        <p:spPr>
          <a:xfrm>
            <a:off x="394951" y="6380414"/>
            <a:ext cx="28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1170FF-7EA3-F966-7D1B-F9F9B85114AB}"/>
              </a:ext>
            </a:extLst>
          </p:cNvPr>
          <p:cNvCxnSpPr>
            <a:cxnSpLocks/>
          </p:cNvCxnSpPr>
          <p:nvPr/>
        </p:nvCxnSpPr>
        <p:spPr>
          <a:xfrm flipV="1">
            <a:off x="3090405" y="2239442"/>
            <a:ext cx="4299611" cy="10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C379E-11AC-EDF2-2BE6-DB803BB260DA}"/>
              </a:ext>
            </a:extLst>
          </p:cNvPr>
          <p:cNvCxnSpPr>
            <a:cxnSpLocks/>
          </p:cNvCxnSpPr>
          <p:nvPr/>
        </p:nvCxnSpPr>
        <p:spPr>
          <a:xfrm flipV="1">
            <a:off x="4806688" y="2132462"/>
            <a:ext cx="0" cy="106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5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1301"/>
          </a:xfrm>
        </p:spPr>
        <p:txBody>
          <a:bodyPr/>
          <a:lstStyle/>
          <a:p>
            <a:pPr algn="r"/>
            <a:r>
              <a:rPr lang="en-GB" dirty="0"/>
              <a:t>Social Sciences College </a:t>
            </a:r>
            <a:br>
              <a:rPr lang="en-GB" dirty="0"/>
            </a:br>
            <a:r>
              <a:rPr lang="en-GB" dirty="0"/>
              <a:t>Finance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4702" y="1724725"/>
            <a:ext cx="1375795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Ross Galloway</a:t>
            </a:r>
          </a:p>
          <a:p>
            <a:pPr algn="ctr"/>
            <a:r>
              <a:rPr lang="en-GB" sz="1100" dirty="0"/>
              <a:t>Financial Analyst – College Office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51927" y="711409"/>
            <a:ext cx="1461762" cy="683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Jen Davies</a:t>
            </a:r>
          </a:p>
          <a:p>
            <a:pPr algn="ctr"/>
            <a:r>
              <a:rPr lang="en-GB" sz="1100" dirty="0"/>
              <a:t>Head of Finance – SS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30626" y="1715201"/>
            <a:ext cx="1375795" cy="648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Eilidh McIntosh</a:t>
            </a:r>
          </a:p>
          <a:p>
            <a:pPr algn="ctr"/>
            <a:r>
              <a:rPr lang="en-GB" sz="1100" dirty="0"/>
              <a:t>Senior Financial Analyst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57745" y="1551709"/>
            <a:ext cx="7752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1357745" y="1551709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0FFB9B0F-1DA0-4961-B037-FC055601E619}"/>
              </a:ext>
            </a:extLst>
          </p:cNvPr>
          <p:cNvSpPr/>
          <p:nvPr/>
        </p:nvSpPr>
        <p:spPr>
          <a:xfrm>
            <a:off x="2124354" y="1724725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Michelle Guthrie</a:t>
            </a:r>
          </a:p>
          <a:p>
            <a:pPr algn="ctr"/>
            <a:r>
              <a:rPr lang="en-GB" sz="1100" dirty="0"/>
              <a:t>Senior Financial Analyst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B6C245-C832-4B15-8934-CB785D641217}"/>
              </a:ext>
            </a:extLst>
          </p:cNvPr>
          <p:cNvCxnSpPr>
            <a:cxnSpLocks/>
          </p:cNvCxnSpPr>
          <p:nvPr/>
        </p:nvCxnSpPr>
        <p:spPr>
          <a:xfrm flipV="1">
            <a:off x="2409220" y="2577317"/>
            <a:ext cx="0" cy="3714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34091EAB-F02C-B9C9-DB85-E48A6B03C0DF}"/>
              </a:ext>
            </a:extLst>
          </p:cNvPr>
          <p:cNvSpPr/>
          <p:nvPr/>
        </p:nvSpPr>
        <p:spPr>
          <a:xfrm>
            <a:off x="3699450" y="1724725"/>
            <a:ext cx="1375795" cy="648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Susan Rodger</a:t>
            </a:r>
          </a:p>
          <a:p>
            <a:pPr algn="ctr"/>
            <a:r>
              <a:rPr lang="en-GB" sz="1100" dirty="0"/>
              <a:t>Finance Manager</a:t>
            </a:r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0AE070A8-A49F-8EC1-D392-04188EF35660}"/>
              </a:ext>
            </a:extLst>
          </p:cNvPr>
          <p:cNvSpPr/>
          <p:nvPr/>
        </p:nvSpPr>
        <p:spPr>
          <a:xfrm>
            <a:off x="549258" y="1715201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Andrea Carr-MacDonald</a:t>
            </a:r>
          </a:p>
          <a:p>
            <a:pPr algn="ctr"/>
            <a:r>
              <a:rPr lang="en-GB" sz="1100" dirty="0"/>
              <a:t>Senior Financial Analyst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09CF998A-A506-DFC2-BE19-50892E58D998}"/>
              </a:ext>
            </a:extLst>
          </p:cNvPr>
          <p:cNvSpPr/>
          <p:nvPr/>
        </p:nvSpPr>
        <p:spPr>
          <a:xfrm>
            <a:off x="6765374" y="1717676"/>
            <a:ext cx="1375795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Fiona Lawn</a:t>
            </a:r>
          </a:p>
          <a:p>
            <a:pPr algn="ctr"/>
            <a:r>
              <a:rPr lang="en-GB" sz="1100" dirty="0"/>
              <a:t>Deputy Head of Finance </a:t>
            </a: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AC392EA8-12BF-8FF1-8F9F-3A541BD18783}"/>
              </a:ext>
            </a:extLst>
          </p:cNvPr>
          <p:cNvSpPr/>
          <p:nvPr/>
        </p:nvSpPr>
        <p:spPr>
          <a:xfrm>
            <a:off x="2812252" y="2731183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Rona Cameron </a:t>
            </a:r>
          </a:p>
          <a:p>
            <a:pPr algn="ctr"/>
            <a:r>
              <a:rPr lang="en-GB" sz="1100" dirty="0"/>
              <a:t>Finance Assistant</a:t>
            </a:r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FF549973-8E5C-9FFB-726C-BAF6D2B38040}"/>
              </a:ext>
            </a:extLst>
          </p:cNvPr>
          <p:cNvSpPr/>
          <p:nvPr/>
        </p:nvSpPr>
        <p:spPr>
          <a:xfrm>
            <a:off x="4494910" y="2734169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Danielle O’Brien</a:t>
            </a:r>
          </a:p>
          <a:p>
            <a:pPr algn="ctr"/>
            <a:r>
              <a:rPr lang="en-GB" sz="1100" dirty="0"/>
              <a:t>Finance Administrator</a:t>
            </a: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0E14FB8C-A91B-A62F-BC1A-0C93DE612FFA}"/>
              </a:ext>
            </a:extLst>
          </p:cNvPr>
          <p:cNvSpPr/>
          <p:nvPr/>
        </p:nvSpPr>
        <p:spPr>
          <a:xfrm>
            <a:off x="4494910" y="4337865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Sharon Campbell </a:t>
            </a:r>
          </a:p>
          <a:p>
            <a:pPr algn="ctr"/>
            <a:r>
              <a:rPr lang="en-GB" sz="1100" dirty="0"/>
              <a:t>Finance Administrator</a:t>
            </a: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35583C8D-74C8-F977-305F-3E08749A6A0A}"/>
              </a:ext>
            </a:extLst>
          </p:cNvPr>
          <p:cNvSpPr/>
          <p:nvPr/>
        </p:nvSpPr>
        <p:spPr>
          <a:xfrm>
            <a:off x="4494910" y="3527253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Karen Rider </a:t>
            </a:r>
          </a:p>
          <a:p>
            <a:pPr algn="ctr"/>
            <a:r>
              <a:rPr lang="en-GB" sz="1100" dirty="0"/>
              <a:t>Finance Administrator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A97BB45F-068A-4E7D-2483-6C9C29A70EA0}"/>
              </a:ext>
            </a:extLst>
          </p:cNvPr>
          <p:cNvSpPr/>
          <p:nvPr/>
        </p:nvSpPr>
        <p:spPr>
          <a:xfrm>
            <a:off x="2812252" y="4333599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Nadya Dryburgh </a:t>
            </a:r>
          </a:p>
          <a:p>
            <a:pPr algn="ctr"/>
            <a:r>
              <a:rPr lang="en-GB" sz="1100" dirty="0"/>
              <a:t>Finance Administrator</a:t>
            </a: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C9366B04-CD66-AB5B-AC9E-817652BA58EB}"/>
              </a:ext>
            </a:extLst>
          </p:cNvPr>
          <p:cNvSpPr/>
          <p:nvPr/>
        </p:nvSpPr>
        <p:spPr>
          <a:xfrm>
            <a:off x="2812252" y="3527253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Kate Renton </a:t>
            </a:r>
            <a:r>
              <a:rPr lang="en-GB" sz="1100" dirty="0"/>
              <a:t>Senior Finance Administrator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FA4564C8-7150-D1D6-ED8F-D30CB27086D7}"/>
              </a:ext>
            </a:extLst>
          </p:cNvPr>
          <p:cNvSpPr/>
          <p:nvPr/>
        </p:nvSpPr>
        <p:spPr>
          <a:xfrm>
            <a:off x="4494910" y="5150619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Barbara Richards </a:t>
            </a:r>
            <a:r>
              <a:rPr lang="en-GB" sz="1100" dirty="0"/>
              <a:t>Finance Administrator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9B88C924-87B0-7669-0BB4-A280D3949732}"/>
              </a:ext>
            </a:extLst>
          </p:cNvPr>
          <p:cNvSpPr/>
          <p:nvPr/>
        </p:nvSpPr>
        <p:spPr>
          <a:xfrm>
            <a:off x="2812252" y="5967639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Eleanor Johnston </a:t>
            </a:r>
          </a:p>
          <a:p>
            <a:pPr algn="ctr"/>
            <a:r>
              <a:rPr lang="en-GB" sz="1100" dirty="0"/>
              <a:t>Finance &amp; Purchasing Asst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08A1D877-13A7-2D9D-953C-D06733D887AB}"/>
              </a:ext>
            </a:extLst>
          </p:cNvPr>
          <p:cNvSpPr/>
          <p:nvPr/>
        </p:nvSpPr>
        <p:spPr>
          <a:xfrm>
            <a:off x="2812252" y="5150619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Gary Jackson </a:t>
            </a:r>
          </a:p>
          <a:p>
            <a:pPr algn="ctr"/>
            <a:r>
              <a:rPr lang="en-GB" sz="1100" dirty="0"/>
              <a:t>Finance Office Administrator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64ADE6-8AED-3DD4-1224-2AC23FB2A4DC}"/>
              </a:ext>
            </a:extLst>
          </p:cNvPr>
          <p:cNvCxnSpPr>
            <a:cxnSpLocks/>
          </p:cNvCxnSpPr>
          <p:nvPr/>
        </p:nvCxnSpPr>
        <p:spPr>
          <a:xfrm flipV="1">
            <a:off x="2812252" y="1551709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884BA8-21F9-6487-8F91-D661A316BC34}"/>
              </a:ext>
            </a:extLst>
          </p:cNvPr>
          <p:cNvCxnSpPr>
            <a:cxnSpLocks/>
          </p:cNvCxnSpPr>
          <p:nvPr/>
        </p:nvCxnSpPr>
        <p:spPr>
          <a:xfrm flipV="1">
            <a:off x="4387347" y="2364007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E4847D-CCA8-E4A8-704F-EAB0AD61CBA7}"/>
              </a:ext>
            </a:extLst>
          </p:cNvPr>
          <p:cNvCxnSpPr>
            <a:cxnSpLocks/>
          </p:cNvCxnSpPr>
          <p:nvPr/>
        </p:nvCxnSpPr>
        <p:spPr>
          <a:xfrm flipV="1">
            <a:off x="4396321" y="1551709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E8A123-2C49-0A21-2E69-3CEC0BC10B5B}"/>
              </a:ext>
            </a:extLst>
          </p:cNvPr>
          <p:cNvCxnSpPr>
            <a:cxnSpLocks/>
          </p:cNvCxnSpPr>
          <p:nvPr/>
        </p:nvCxnSpPr>
        <p:spPr>
          <a:xfrm flipV="1">
            <a:off x="5966191" y="1548073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661B4D-D0C6-5C6C-A665-73B2B1E0A3F4}"/>
              </a:ext>
            </a:extLst>
          </p:cNvPr>
          <p:cNvCxnSpPr>
            <a:cxnSpLocks/>
          </p:cNvCxnSpPr>
          <p:nvPr/>
        </p:nvCxnSpPr>
        <p:spPr>
          <a:xfrm flipV="1">
            <a:off x="7453271" y="1548073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F8051F-19BC-AA2D-04C1-AEDC559B3E99}"/>
              </a:ext>
            </a:extLst>
          </p:cNvPr>
          <p:cNvCxnSpPr>
            <a:cxnSpLocks/>
          </p:cNvCxnSpPr>
          <p:nvPr/>
        </p:nvCxnSpPr>
        <p:spPr>
          <a:xfrm flipV="1">
            <a:off x="9110663" y="1548073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310C52-48BF-BE90-A9F7-981FCC15FA5F}"/>
              </a:ext>
            </a:extLst>
          </p:cNvPr>
          <p:cNvCxnSpPr>
            <a:cxnSpLocks/>
          </p:cNvCxnSpPr>
          <p:nvPr/>
        </p:nvCxnSpPr>
        <p:spPr>
          <a:xfrm flipV="1">
            <a:off x="6261100" y="2567414"/>
            <a:ext cx="0" cy="3719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43DA37B-D7E2-8F26-DA52-213BA0D79788}"/>
              </a:ext>
            </a:extLst>
          </p:cNvPr>
          <p:cNvCxnSpPr>
            <a:cxnSpLocks/>
          </p:cNvCxnSpPr>
          <p:nvPr/>
        </p:nvCxnSpPr>
        <p:spPr>
          <a:xfrm flipH="1">
            <a:off x="2409220" y="2567414"/>
            <a:ext cx="3851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F50C28-BC7C-8BC8-C87E-C960EE1580B8}"/>
              </a:ext>
            </a:extLst>
          </p:cNvPr>
          <p:cNvCxnSpPr>
            <a:cxnSpLocks/>
          </p:cNvCxnSpPr>
          <p:nvPr/>
        </p:nvCxnSpPr>
        <p:spPr>
          <a:xfrm flipH="1">
            <a:off x="2419233" y="3055586"/>
            <a:ext cx="50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52B3B93-3BA5-5F6D-4338-3047653FDD74}"/>
              </a:ext>
            </a:extLst>
          </p:cNvPr>
          <p:cNvCxnSpPr>
            <a:cxnSpLocks/>
          </p:cNvCxnSpPr>
          <p:nvPr/>
        </p:nvCxnSpPr>
        <p:spPr>
          <a:xfrm flipH="1">
            <a:off x="2409220" y="3847130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8E2B3A5-8AB8-A66E-D9C7-583636BC6AB8}"/>
              </a:ext>
            </a:extLst>
          </p:cNvPr>
          <p:cNvCxnSpPr>
            <a:cxnSpLocks/>
          </p:cNvCxnSpPr>
          <p:nvPr/>
        </p:nvCxnSpPr>
        <p:spPr>
          <a:xfrm flipH="1">
            <a:off x="2419233" y="4658002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8A862A-9876-BEE6-D899-73BA4815DB6A}"/>
              </a:ext>
            </a:extLst>
          </p:cNvPr>
          <p:cNvCxnSpPr>
            <a:cxnSpLocks/>
          </p:cNvCxnSpPr>
          <p:nvPr/>
        </p:nvCxnSpPr>
        <p:spPr>
          <a:xfrm flipH="1">
            <a:off x="2419233" y="5475022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EE90FE-5F64-1DD0-33BA-525E03FB6697}"/>
              </a:ext>
            </a:extLst>
          </p:cNvPr>
          <p:cNvCxnSpPr>
            <a:cxnSpLocks/>
          </p:cNvCxnSpPr>
          <p:nvPr/>
        </p:nvCxnSpPr>
        <p:spPr>
          <a:xfrm flipH="1">
            <a:off x="2426381" y="6292042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00D9E6-91B1-E438-A06E-6D139B23A957}"/>
              </a:ext>
            </a:extLst>
          </p:cNvPr>
          <p:cNvCxnSpPr>
            <a:cxnSpLocks/>
          </p:cNvCxnSpPr>
          <p:nvPr/>
        </p:nvCxnSpPr>
        <p:spPr>
          <a:xfrm flipH="1">
            <a:off x="5679969" y="3055586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21E04A-A105-9919-F3BC-454D52A8B146}"/>
              </a:ext>
            </a:extLst>
          </p:cNvPr>
          <p:cNvCxnSpPr>
            <a:cxnSpLocks/>
          </p:cNvCxnSpPr>
          <p:nvPr/>
        </p:nvCxnSpPr>
        <p:spPr>
          <a:xfrm flipH="1">
            <a:off x="5688657" y="3782384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D54811-E63E-9A46-D390-0C8EE60EB8B2}"/>
              </a:ext>
            </a:extLst>
          </p:cNvPr>
          <p:cNvCxnSpPr>
            <a:cxnSpLocks/>
          </p:cNvCxnSpPr>
          <p:nvPr/>
        </p:nvCxnSpPr>
        <p:spPr>
          <a:xfrm flipH="1">
            <a:off x="5688657" y="4658094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ECCEFD-747F-1573-1B12-00535098DF5B}"/>
              </a:ext>
            </a:extLst>
          </p:cNvPr>
          <p:cNvCxnSpPr>
            <a:cxnSpLocks/>
          </p:cNvCxnSpPr>
          <p:nvPr/>
        </p:nvCxnSpPr>
        <p:spPr>
          <a:xfrm flipH="1">
            <a:off x="5688657" y="5443066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901A130-8376-4F9D-E4C3-99DF2A1EBC59}"/>
              </a:ext>
            </a:extLst>
          </p:cNvPr>
          <p:cNvCxnSpPr>
            <a:cxnSpLocks/>
          </p:cNvCxnSpPr>
          <p:nvPr/>
        </p:nvCxnSpPr>
        <p:spPr>
          <a:xfrm flipV="1">
            <a:off x="5205711" y="1334763"/>
            <a:ext cx="0" cy="21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BE43A2D6-52F9-F10E-C743-CC13AD0E9B40}"/>
              </a:ext>
            </a:extLst>
          </p:cNvPr>
          <p:cNvSpPr/>
          <p:nvPr/>
        </p:nvSpPr>
        <p:spPr>
          <a:xfrm>
            <a:off x="4517388" y="5962373"/>
            <a:ext cx="1375796" cy="648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Alison Graham</a:t>
            </a:r>
          </a:p>
          <a:p>
            <a:pPr algn="ctr"/>
            <a:r>
              <a:rPr lang="en-GB" sz="1100" dirty="0"/>
              <a:t>Finance Administrator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55D3BD-4A4A-DFDC-80FE-F7B4279F47D0}"/>
              </a:ext>
            </a:extLst>
          </p:cNvPr>
          <p:cNvCxnSpPr>
            <a:cxnSpLocks/>
          </p:cNvCxnSpPr>
          <p:nvPr/>
        </p:nvCxnSpPr>
        <p:spPr>
          <a:xfrm flipH="1">
            <a:off x="5688657" y="6286776"/>
            <a:ext cx="57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43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Arts College Finance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55938" y="1346899"/>
            <a:ext cx="1460306" cy="91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Stefan Jaretzke</a:t>
            </a:r>
            <a:endParaRPr lang="en-US" sz="1200" b="1" dirty="0"/>
          </a:p>
          <a:p>
            <a:pPr algn="ctr"/>
            <a:r>
              <a:rPr lang="en-GB" sz="1200" dirty="0"/>
              <a:t>Head of Finance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2099485" y="2985006"/>
            <a:ext cx="1455743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Hugh Woods</a:t>
            </a:r>
          </a:p>
          <a:p>
            <a:pPr algn="ctr"/>
            <a:r>
              <a:rPr lang="en-GB" sz="1200"/>
              <a:t>Senior Financial Analyst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827357" y="2739397"/>
            <a:ext cx="3684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stCxn id="9" idx="0"/>
          </p:cNvCxnSpPr>
          <p:nvPr/>
        </p:nvCxnSpPr>
        <p:spPr>
          <a:xfrm flipV="1">
            <a:off x="2827357" y="2741655"/>
            <a:ext cx="0" cy="24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  <a:stCxn id="3" idx="2"/>
          </p:cNvCxnSpPr>
          <p:nvPr/>
        </p:nvCxnSpPr>
        <p:spPr>
          <a:xfrm>
            <a:off x="4786091" y="2259342"/>
            <a:ext cx="0" cy="48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5737980" y="3008339"/>
            <a:ext cx="1532907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Kyrian Breckney</a:t>
            </a:r>
          </a:p>
          <a:p>
            <a:pPr algn="ctr"/>
            <a:r>
              <a:rPr lang="en-GB" sz="1200" dirty="0"/>
              <a:t>Financial Analyst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7A3C57-F7A2-4932-AC9A-411D05F0709D}"/>
              </a:ext>
            </a:extLst>
          </p:cNvPr>
          <p:cNvCxnSpPr>
            <a:cxnSpLocks/>
          </p:cNvCxnSpPr>
          <p:nvPr/>
        </p:nvCxnSpPr>
        <p:spPr>
          <a:xfrm flipV="1">
            <a:off x="6512242" y="2739397"/>
            <a:ext cx="0" cy="42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2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Finance Structure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06485" y="1187778"/>
            <a:ext cx="1446415" cy="954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Gregor Caldow</a:t>
            </a:r>
          </a:p>
          <a:p>
            <a:pPr algn="ctr"/>
            <a:r>
              <a:rPr lang="en-GB" sz="1000" dirty="0"/>
              <a:t>Executive Director of Finance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29686" y="3301903"/>
            <a:ext cx="1363287" cy="1000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Jo Gallagher</a:t>
            </a:r>
          </a:p>
          <a:p>
            <a:pPr algn="ctr"/>
            <a:r>
              <a:rPr lang="en-GB" sz="1000" dirty="0"/>
              <a:t>Head of Procurement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9518" y="3269302"/>
            <a:ext cx="1354974" cy="1000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John Redmond</a:t>
            </a:r>
          </a:p>
          <a:p>
            <a:pPr algn="ctr"/>
            <a:r>
              <a:rPr lang="en-GB" sz="1000" dirty="0"/>
              <a:t>Head of Research Finance Office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2615" y="3269302"/>
            <a:ext cx="1354974" cy="1000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Angus Ross</a:t>
            </a:r>
          </a:p>
          <a:p>
            <a:pPr algn="ctr"/>
            <a:r>
              <a:rPr lang="en-GB" sz="1000" dirty="0"/>
              <a:t>Deputy Director of Finance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13861" y="3305343"/>
            <a:ext cx="1446415" cy="10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 x Heads of Finance - Colleges</a:t>
            </a:r>
          </a:p>
          <a:p>
            <a:pPr algn="ctr"/>
            <a:r>
              <a:rPr lang="en-GB" sz="1000" dirty="0"/>
              <a:t>(Indirect Reporting Line)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817443" y="2139587"/>
            <a:ext cx="0" cy="822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967132" y="2961609"/>
            <a:ext cx="8069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967132" y="2961609"/>
            <a:ext cx="0" cy="36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26" idx="0"/>
          </p:cNvCxnSpPr>
          <p:nvPr/>
        </p:nvCxnSpPr>
        <p:spPr>
          <a:xfrm flipV="1">
            <a:off x="9037069" y="2961609"/>
            <a:ext cx="0" cy="34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V="1">
            <a:off x="2518941" y="2961609"/>
            <a:ext cx="0" cy="278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BC661F-D573-4977-8AB7-5161AE9B7B92}"/>
              </a:ext>
            </a:extLst>
          </p:cNvPr>
          <p:cNvCxnSpPr>
            <a:cxnSpLocks/>
          </p:cNvCxnSpPr>
          <p:nvPr/>
        </p:nvCxnSpPr>
        <p:spPr>
          <a:xfrm flipV="1">
            <a:off x="3940279" y="2965765"/>
            <a:ext cx="0" cy="339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C10B28F0-2A1F-4EDD-B0F7-96F6A9ACC65F}"/>
              </a:ext>
            </a:extLst>
          </p:cNvPr>
          <p:cNvSpPr/>
          <p:nvPr/>
        </p:nvSpPr>
        <p:spPr>
          <a:xfrm>
            <a:off x="4817443" y="3310351"/>
            <a:ext cx="1745793" cy="990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r>
              <a:rPr lang="en-GB" b="1" dirty="0"/>
              <a:t>Nina Douglas/ Adrian Griffin </a:t>
            </a:r>
            <a:r>
              <a:rPr lang="en-GB" sz="1000" dirty="0"/>
              <a:t>Heads of  Finance – University Services</a:t>
            </a:r>
          </a:p>
          <a:p>
            <a:pPr algn="ctr"/>
            <a:endParaRPr lang="en-GB" sz="1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857CA0-D63A-4FA3-A0A0-CE97EC285A5A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5690340" y="2961609"/>
            <a:ext cx="0" cy="348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1734E688-EB9B-4FC9-8063-F1CCAF8A0D00}"/>
              </a:ext>
            </a:extLst>
          </p:cNvPr>
          <p:cNvSpPr/>
          <p:nvPr/>
        </p:nvSpPr>
        <p:spPr>
          <a:xfrm>
            <a:off x="6680910" y="3305343"/>
            <a:ext cx="1532834" cy="990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r>
              <a:rPr lang="en-GB" b="1" dirty="0"/>
              <a:t>Craig Chapman- Smith</a:t>
            </a:r>
          </a:p>
          <a:p>
            <a:pPr algn="ctr"/>
            <a:r>
              <a:rPr lang="en-GB" sz="1000" dirty="0"/>
              <a:t>Director of Risk &amp; Projects</a:t>
            </a:r>
          </a:p>
          <a:p>
            <a:pPr algn="ctr"/>
            <a:endParaRPr lang="en-GB" sz="1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AED12A-C9A3-43F9-BBB2-43C9D152108B}"/>
              </a:ext>
            </a:extLst>
          </p:cNvPr>
          <p:cNvCxnSpPr>
            <a:cxnSpLocks/>
          </p:cNvCxnSpPr>
          <p:nvPr/>
        </p:nvCxnSpPr>
        <p:spPr>
          <a:xfrm flipV="1">
            <a:off x="7425560" y="2979296"/>
            <a:ext cx="0" cy="449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9741809-22C2-0471-2E41-77C10B5511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0663" y="6570663"/>
            <a:ext cx="795337" cy="28733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7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MVLS College Finance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16FA7E-E1A5-F223-F35D-4AAB21CB5ED3}"/>
              </a:ext>
            </a:extLst>
          </p:cNvPr>
          <p:cNvSpPr>
            <a:spLocks noGrp="1"/>
          </p:cNvSpPr>
          <p:nvPr/>
        </p:nvSpPr>
        <p:spPr bwMode="auto">
          <a:xfrm>
            <a:off x="9397128" y="649109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395C9C73-EA03-9350-9910-5D6E436B2B11}"/>
              </a:ext>
            </a:extLst>
          </p:cNvPr>
          <p:cNvSpPr/>
          <p:nvPr/>
        </p:nvSpPr>
        <p:spPr>
          <a:xfrm>
            <a:off x="4342403" y="772029"/>
            <a:ext cx="1460306" cy="91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Stuart McDonald</a:t>
            </a:r>
            <a:endParaRPr lang="en-US" sz="1200" b="1" dirty="0"/>
          </a:p>
          <a:p>
            <a:pPr algn="ctr"/>
            <a:r>
              <a:rPr lang="en-GB" sz="1200" dirty="0"/>
              <a:t>Head of Finance</a:t>
            </a:r>
            <a:endParaRPr lang="en-US" sz="1200" dirty="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A529DC29-5125-E113-70D3-A292AD800BDC}"/>
              </a:ext>
            </a:extLst>
          </p:cNvPr>
          <p:cNvSpPr/>
          <p:nvPr/>
        </p:nvSpPr>
        <p:spPr>
          <a:xfrm>
            <a:off x="1142726" y="3106388"/>
            <a:ext cx="1618409" cy="710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John Richmond</a:t>
            </a:r>
          </a:p>
          <a:p>
            <a:pPr algn="ctr"/>
            <a:r>
              <a:rPr lang="en-GB" sz="1200" dirty="0"/>
              <a:t>Resource Manager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B6DBE6F9-72A8-A6F5-0928-726A60C2C7AA}"/>
              </a:ext>
            </a:extLst>
          </p:cNvPr>
          <p:cNvSpPr/>
          <p:nvPr/>
        </p:nvSpPr>
        <p:spPr>
          <a:xfrm>
            <a:off x="4132601" y="4031444"/>
            <a:ext cx="1706407" cy="71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Henry Watson</a:t>
            </a:r>
          </a:p>
          <a:p>
            <a:pPr algn="ctr"/>
            <a:r>
              <a:rPr lang="en-GB" sz="1200" dirty="0"/>
              <a:t>Senior Financial Analyst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F0C3EA-4AB8-2E4F-6DC8-CBF610257414}"/>
              </a:ext>
            </a:extLst>
          </p:cNvPr>
          <p:cNvCxnSpPr>
            <a:cxnSpLocks/>
          </p:cNvCxnSpPr>
          <p:nvPr/>
        </p:nvCxnSpPr>
        <p:spPr>
          <a:xfrm>
            <a:off x="814366" y="1881205"/>
            <a:ext cx="6264436" cy="6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DFF74B-84DF-AF5B-576D-B0E14200C1B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072556" y="1684472"/>
            <a:ext cx="0" cy="21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4132602" y="2142183"/>
            <a:ext cx="1706408" cy="739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Sally Wighton-Tait</a:t>
            </a:r>
          </a:p>
          <a:p>
            <a:pPr algn="ctr"/>
            <a:r>
              <a:rPr lang="en-GB" sz="1200" dirty="0"/>
              <a:t>Senior Finance &amp; Programme Manager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4F428504-E790-4E7C-96B7-A8DEB2BE8040}"/>
              </a:ext>
            </a:extLst>
          </p:cNvPr>
          <p:cNvSpPr/>
          <p:nvPr/>
        </p:nvSpPr>
        <p:spPr>
          <a:xfrm>
            <a:off x="4132601" y="3106690"/>
            <a:ext cx="1706407" cy="71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Ian McGregor</a:t>
            </a:r>
          </a:p>
          <a:p>
            <a:pPr algn="ctr"/>
            <a:r>
              <a:rPr lang="en-GB" sz="1200" dirty="0"/>
              <a:t>Financial Analyst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D61783-3E75-4A50-9CAA-82CFF287B48D}"/>
              </a:ext>
            </a:extLst>
          </p:cNvPr>
          <p:cNvCxnSpPr>
            <a:cxnSpLocks/>
          </p:cNvCxnSpPr>
          <p:nvPr/>
        </p:nvCxnSpPr>
        <p:spPr>
          <a:xfrm flipV="1">
            <a:off x="7078802" y="1875567"/>
            <a:ext cx="0" cy="1698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3134AEC4-3E1D-48FA-B5E3-9E05DB251779}"/>
              </a:ext>
            </a:extLst>
          </p:cNvPr>
          <p:cNvSpPr/>
          <p:nvPr/>
        </p:nvSpPr>
        <p:spPr>
          <a:xfrm>
            <a:off x="1142882" y="4027175"/>
            <a:ext cx="1625283" cy="71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William Burrows</a:t>
            </a:r>
          </a:p>
          <a:p>
            <a:pPr algn="ctr"/>
            <a:r>
              <a:rPr lang="en-GB" sz="1200" dirty="0"/>
              <a:t>Research Accountant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FBA5F2-15AB-4BCF-BD01-5728E68D71CE}"/>
              </a:ext>
            </a:extLst>
          </p:cNvPr>
          <p:cNvCxnSpPr>
            <a:cxnSpLocks/>
          </p:cNvCxnSpPr>
          <p:nvPr/>
        </p:nvCxnSpPr>
        <p:spPr>
          <a:xfrm flipV="1">
            <a:off x="4891056" y="6057881"/>
            <a:ext cx="209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FAA5EAB5-4452-401F-92FA-310C302FB587}"/>
              </a:ext>
            </a:extLst>
          </p:cNvPr>
          <p:cNvSpPr/>
          <p:nvPr/>
        </p:nvSpPr>
        <p:spPr>
          <a:xfrm>
            <a:off x="5111136" y="5775012"/>
            <a:ext cx="1455743" cy="714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Martin Irons-Roberts</a:t>
            </a:r>
          </a:p>
          <a:p>
            <a:pPr algn="ctr"/>
            <a:r>
              <a:rPr lang="en-GB" sz="1200" dirty="0"/>
              <a:t>Financial Analyst</a:t>
            </a:r>
          </a:p>
        </p:txBody>
      </p: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B87EC2CA-176E-4111-8409-A9C0264C69FA}"/>
              </a:ext>
            </a:extLst>
          </p:cNvPr>
          <p:cNvSpPr/>
          <p:nvPr/>
        </p:nvSpPr>
        <p:spPr>
          <a:xfrm>
            <a:off x="5111136" y="4976447"/>
            <a:ext cx="1455743" cy="71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Pritpal Raju</a:t>
            </a:r>
          </a:p>
          <a:p>
            <a:pPr algn="ctr"/>
            <a:r>
              <a:rPr lang="en-GB" sz="1200" dirty="0"/>
              <a:t>Finance Assistant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59F577-880E-4545-86AB-630BE040EA6F}"/>
              </a:ext>
            </a:extLst>
          </p:cNvPr>
          <p:cNvCxnSpPr>
            <a:cxnSpLocks/>
          </p:cNvCxnSpPr>
          <p:nvPr/>
        </p:nvCxnSpPr>
        <p:spPr>
          <a:xfrm flipV="1">
            <a:off x="3733615" y="1875567"/>
            <a:ext cx="0" cy="240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B0B5BC-469E-EB9C-779F-46181A1035F8}"/>
              </a:ext>
            </a:extLst>
          </p:cNvPr>
          <p:cNvCxnSpPr>
            <a:cxnSpLocks/>
          </p:cNvCxnSpPr>
          <p:nvPr/>
        </p:nvCxnSpPr>
        <p:spPr>
          <a:xfrm flipH="1">
            <a:off x="3733615" y="2466166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3">
            <a:extLst>
              <a:ext uri="{FF2B5EF4-FFF2-40B4-BE49-F238E27FC236}">
                <a16:creationId xmlns:a16="http://schemas.microsoft.com/office/drawing/2014/main" id="{2384EA49-BF91-3F98-38AC-DCF9CEDB4A70}"/>
              </a:ext>
            </a:extLst>
          </p:cNvPr>
          <p:cNvSpPr/>
          <p:nvPr/>
        </p:nvSpPr>
        <p:spPr>
          <a:xfrm>
            <a:off x="1142727" y="2142888"/>
            <a:ext cx="1618411" cy="71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Paul Burns</a:t>
            </a:r>
          </a:p>
          <a:p>
            <a:pPr algn="ctr"/>
            <a:r>
              <a:rPr lang="en-GB" sz="1200" dirty="0"/>
              <a:t>Senior Financial Analyst</a:t>
            </a:r>
          </a:p>
        </p:txBody>
      </p:sp>
      <p:sp>
        <p:nvSpPr>
          <p:cNvPr id="52" name="Rounded Rectangle 8">
            <a:extLst>
              <a:ext uri="{FF2B5EF4-FFF2-40B4-BE49-F238E27FC236}">
                <a16:creationId xmlns:a16="http://schemas.microsoft.com/office/drawing/2014/main" id="{23CB1D90-B8DC-C5B0-30B3-336A621ED361}"/>
              </a:ext>
            </a:extLst>
          </p:cNvPr>
          <p:cNvSpPr/>
          <p:nvPr/>
        </p:nvSpPr>
        <p:spPr>
          <a:xfrm>
            <a:off x="7343259" y="3106691"/>
            <a:ext cx="1662998" cy="71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Stephen Thomson</a:t>
            </a:r>
          </a:p>
          <a:p>
            <a:pPr algn="ctr"/>
            <a:r>
              <a:rPr lang="en-GB" sz="1200" dirty="0"/>
              <a:t>Head of MVLS Finance Projects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22EE10-718F-CE6A-2C6D-DF9938521DE4}"/>
              </a:ext>
            </a:extLst>
          </p:cNvPr>
          <p:cNvCxnSpPr>
            <a:cxnSpLocks/>
          </p:cNvCxnSpPr>
          <p:nvPr/>
        </p:nvCxnSpPr>
        <p:spPr>
          <a:xfrm flipV="1">
            <a:off x="4891056" y="4741773"/>
            <a:ext cx="0" cy="1316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8">
            <a:extLst>
              <a:ext uri="{FF2B5EF4-FFF2-40B4-BE49-F238E27FC236}">
                <a16:creationId xmlns:a16="http://schemas.microsoft.com/office/drawing/2014/main" id="{C2984FB9-F0F0-8F9D-8804-E14823C012CB}"/>
              </a:ext>
            </a:extLst>
          </p:cNvPr>
          <p:cNvSpPr/>
          <p:nvPr/>
        </p:nvSpPr>
        <p:spPr>
          <a:xfrm>
            <a:off x="7343258" y="2142183"/>
            <a:ext cx="1662999" cy="739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Richard Stevenson</a:t>
            </a:r>
          </a:p>
          <a:p>
            <a:pPr algn="ctr"/>
            <a:r>
              <a:rPr lang="en-GB" sz="1200" dirty="0"/>
              <a:t>Senior Financial Analyst</a:t>
            </a:r>
          </a:p>
        </p:txBody>
      </p:sp>
      <p:sp>
        <p:nvSpPr>
          <p:cNvPr id="56" name="Rounded Rectangle 8">
            <a:extLst>
              <a:ext uri="{FF2B5EF4-FFF2-40B4-BE49-F238E27FC236}">
                <a16:creationId xmlns:a16="http://schemas.microsoft.com/office/drawing/2014/main" id="{973EFF6B-32F4-FEFC-9BAB-DA2E4B849F65}"/>
              </a:ext>
            </a:extLst>
          </p:cNvPr>
          <p:cNvSpPr/>
          <p:nvPr/>
        </p:nvSpPr>
        <p:spPr>
          <a:xfrm>
            <a:off x="8030367" y="4107490"/>
            <a:ext cx="1465281" cy="732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Andrew Mason</a:t>
            </a:r>
          </a:p>
          <a:p>
            <a:pPr algn="ctr"/>
            <a:r>
              <a:rPr lang="en-GB" sz="1200" dirty="0"/>
              <a:t>Senior Financial Analyst</a:t>
            </a:r>
          </a:p>
        </p:txBody>
      </p:sp>
      <p:sp>
        <p:nvSpPr>
          <p:cNvPr id="57" name="Rounded Rectangle 3">
            <a:extLst>
              <a:ext uri="{FF2B5EF4-FFF2-40B4-BE49-F238E27FC236}">
                <a16:creationId xmlns:a16="http://schemas.microsoft.com/office/drawing/2014/main" id="{43253642-6DD3-042E-66F7-E93EAF85EC2F}"/>
              </a:ext>
            </a:extLst>
          </p:cNvPr>
          <p:cNvSpPr/>
          <p:nvPr/>
        </p:nvSpPr>
        <p:spPr>
          <a:xfrm>
            <a:off x="1151566" y="5336715"/>
            <a:ext cx="1621638" cy="716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College Finance Hub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EC1D78B-44E3-4410-91BB-CF7F63E6AD59}"/>
              </a:ext>
            </a:extLst>
          </p:cNvPr>
          <p:cNvCxnSpPr>
            <a:cxnSpLocks/>
          </p:cNvCxnSpPr>
          <p:nvPr/>
        </p:nvCxnSpPr>
        <p:spPr>
          <a:xfrm flipH="1">
            <a:off x="3733615" y="3444828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E826C9-5B1B-9E60-DC55-9FC03AB72AA9}"/>
              </a:ext>
            </a:extLst>
          </p:cNvPr>
          <p:cNvCxnSpPr>
            <a:cxnSpLocks/>
          </p:cNvCxnSpPr>
          <p:nvPr/>
        </p:nvCxnSpPr>
        <p:spPr>
          <a:xfrm flipH="1">
            <a:off x="3733615" y="4279758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3EF106-A3CC-819C-E645-7FF46998650D}"/>
              </a:ext>
            </a:extLst>
          </p:cNvPr>
          <p:cNvCxnSpPr>
            <a:cxnSpLocks/>
          </p:cNvCxnSpPr>
          <p:nvPr/>
        </p:nvCxnSpPr>
        <p:spPr>
          <a:xfrm flipV="1">
            <a:off x="4891056" y="5331611"/>
            <a:ext cx="209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46F8E7A-F83A-807F-EDE0-C2BDC63C2719}"/>
              </a:ext>
            </a:extLst>
          </p:cNvPr>
          <p:cNvCxnSpPr>
            <a:cxnSpLocks/>
          </p:cNvCxnSpPr>
          <p:nvPr/>
        </p:nvCxnSpPr>
        <p:spPr>
          <a:xfrm flipH="1">
            <a:off x="7078802" y="2466166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252A1C-A2FC-45EB-B01A-E1EE47F6D216}"/>
              </a:ext>
            </a:extLst>
          </p:cNvPr>
          <p:cNvCxnSpPr>
            <a:cxnSpLocks/>
          </p:cNvCxnSpPr>
          <p:nvPr/>
        </p:nvCxnSpPr>
        <p:spPr>
          <a:xfrm flipH="1">
            <a:off x="7078802" y="3568717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AE09102-440E-83C4-4D8E-DD1CDC3F094B}"/>
              </a:ext>
            </a:extLst>
          </p:cNvPr>
          <p:cNvCxnSpPr>
            <a:cxnSpLocks/>
          </p:cNvCxnSpPr>
          <p:nvPr/>
        </p:nvCxnSpPr>
        <p:spPr>
          <a:xfrm flipV="1">
            <a:off x="814366" y="1870724"/>
            <a:ext cx="0" cy="154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63946F0-F503-69B5-862A-F524314CD4B4}"/>
              </a:ext>
            </a:extLst>
          </p:cNvPr>
          <p:cNvCxnSpPr>
            <a:cxnSpLocks/>
          </p:cNvCxnSpPr>
          <p:nvPr/>
        </p:nvCxnSpPr>
        <p:spPr>
          <a:xfrm flipH="1">
            <a:off x="814366" y="2466166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6EF2AA-D748-C887-4BAA-6086D9601F9F}"/>
              </a:ext>
            </a:extLst>
          </p:cNvPr>
          <p:cNvCxnSpPr>
            <a:cxnSpLocks/>
          </p:cNvCxnSpPr>
          <p:nvPr/>
        </p:nvCxnSpPr>
        <p:spPr>
          <a:xfrm flipH="1">
            <a:off x="814366" y="3433261"/>
            <a:ext cx="4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93E1016-6212-5597-1201-DCDA54B9DFAF}"/>
              </a:ext>
            </a:extLst>
          </p:cNvPr>
          <p:cNvCxnSpPr>
            <a:cxnSpLocks/>
          </p:cNvCxnSpPr>
          <p:nvPr/>
        </p:nvCxnSpPr>
        <p:spPr>
          <a:xfrm flipV="1">
            <a:off x="1868017" y="3814809"/>
            <a:ext cx="2342" cy="33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2F23E91-D151-9BEF-EF37-4C45CBB320C2}"/>
              </a:ext>
            </a:extLst>
          </p:cNvPr>
          <p:cNvCxnSpPr>
            <a:cxnSpLocks/>
          </p:cNvCxnSpPr>
          <p:nvPr/>
        </p:nvCxnSpPr>
        <p:spPr>
          <a:xfrm flipV="1">
            <a:off x="1906136" y="4741773"/>
            <a:ext cx="0" cy="717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C4AE64-7E79-6296-A91A-88D705386EDE}"/>
              </a:ext>
            </a:extLst>
          </p:cNvPr>
          <p:cNvCxnSpPr>
            <a:cxnSpLocks/>
          </p:cNvCxnSpPr>
          <p:nvPr/>
        </p:nvCxnSpPr>
        <p:spPr>
          <a:xfrm flipV="1">
            <a:off x="5195856" y="5636411"/>
            <a:ext cx="209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8">
            <a:extLst>
              <a:ext uri="{FF2B5EF4-FFF2-40B4-BE49-F238E27FC236}">
                <a16:creationId xmlns:a16="http://schemas.microsoft.com/office/drawing/2014/main" id="{0BAD41EA-9365-973B-D159-D4D97D47D6B5}"/>
              </a:ext>
            </a:extLst>
          </p:cNvPr>
          <p:cNvSpPr/>
          <p:nvPr/>
        </p:nvSpPr>
        <p:spPr>
          <a:xfrm>
            <a:off x="8029081" y="4916308"/>
            <a:ext cx="1465281" cy="732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Monika Marczak</a:t>
            </a:r>
          </a:p>
          <a:p>
            <a:pPr algn="ctr"/>
            <a:r>
              <a:rPr lang="en-GB" sz="1200" dirty="0"/>
              <a:t>Associate Financial Analyst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2A86E03-CA43-290A-DA99-846EFB0C9F1E}"/>
              </a:ext>
            </a:extLst>
          </p:cNvPr>
          <p:cNvCxnSpPr>
            <a:cxnSpLocks/>
          </p:cNvCxnSpPr>
          <p:nvPr/>
        </p:nvCxnSpPr>
        <p:spPr>
          <a:xfrm flipV="1">
            <a:off x="7820908" y="3811874"/>
            <a:ext cx="4844" cy="1529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9589AB-B0D1-ED25-FFAD-CE4261CC43E6}"/>
              </a:ext>
            </a:extLst>
          </p:cNvPr>
          <p:cNvCxnSpPr>
            <a:cxnSpLocks/>
          </p:cNvCxnSpPr>
          <p:nvPr/>
        </p:nvCxnSpPr>
        <p:spPr>
          <a:xfrm flipV="1">
            <a:off x="7816064" y="4474360"/>
            <a:ext cx="209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5EE118-CEAD-1299-75E0-96149193AAD7}"/>
              </a:ext>
            </a:extLst>
          </p:cNvPr>
          <p:cNvCxnSpPr>
            <a:cxnSpLocks/>
          </p:cNvCxnSpPr>
          <p:nvPr/>
        </p:nvCxnSpPr>
        <p:spPr>
          <a:xfrm flipV="1">
            <a:off x="7819657" y="5312237"/>
            <a:ext cx="209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5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MVLS Finance Hub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11128FE8-B39B-4074-B5A1-5C6832095732}"/>
              </a:ext>
            </a:extLst>
          </p:cNvPr>
          <p:cNvSpPr/>
          <p:nvPr/>
        </p:nvSpPr>
        <p:spPr>
          <a:xfrm>
            <a:off x="1596404" y="2042883"/>
            <a:ext cx="1647962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Heather Cantwell</a:t>
            </a:r>
            <a:endParaRPr lang="en-US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74688C7-51ED-42C8-A9F2-4DE94DD6E77A}"/>
              </a:ext>
            </a:extLst>
          </p:cNvPr>
          <p:cNvSpPr/>
          <p:nvPr/>
        </p:nvSpPr>
        <p:spPr>
          <a:xfrm>
            <a:off x="1596404" y="1257441"/>
            <a:ext cx="1647964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Yvonne O’Donnell</a:t>
            </a:r>
          </a:p>
          <a:p>
            <a:pPr algn="ctr"/>
            <a:r>
              <a:rPr lang="en-GB" sz="1200" dirty="0"/>
              <a:t>Transaction Hub Team Lead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AFAE54-898B-4083-AFC7-EB42AE3BD68D}"/>
              </a:ext>
            </a:extLst>
          </p:cNvPr>
          <p:cNvCxnSpPr>
            <a:cxnSpLocks/>
          </p:cNvCxnSpPr>
          <p:nvPr/>
        </p:nvCxnSpPr>
        <p:spPr>
          <a:xfrm>
            <a:off x="1290313" y="1552344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D823039-5386-4C0E-AD2C-380BEF0873D8}"/>
              </a:ext>
            </a:extLst>
          </p:cNvPr>
          <p:cNvSpPr/>
          <p:nvPr/>
        </p:nvSpPr>
        <p:spPr>
          <a:xfrm>
            <a:off x="1596402" y="2751126"/>
            <a:ext cx="1647960" cy="558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Heather McKenzie</a:t>
            </a:r>
            <a:endParaRPr lang="en-US" sz="1200" b="1" dirty="0"/>
          </a:p>
          <a:p>
            <a:pPr algn="ctr"/>
            <a:r>
              <a:rPr lang="en-GB" sz="1200" dirty="0"/>
              <a:t>Accounts Asst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1F7756-3301-42EA-ACE1-1E73C750C3AF}"/>
              </a:ext>
            </a:extLst>
          </p:cNvPr>
          <p:cNvCxnSpPr>
            <a:cxnSpLocks/>
          </p:cNvCxnSpPr>
          <p:nvPr/>
        </p:nvCxnSpPr>
        <p:spPr>
          <a:xfrm>
            <a:off x="1290313" y="234523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18F69D3E-1231-4081-BD5B-F385C0399D63}"/>
              </a:ext>
            </a:extLst>
          </p:cNvPr>
          <p:cNvSpPr/>
          <p:nvPr/>
        </p:nvSpPr>
        <p:spPr>
          <a:xfrm>
            <a:off x="1600647" y="3417164"/>
            <a:ext cx="1643712" cy="580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Justyna </a:t>
            </a:r>
            <a:r>
              <a:rPr lang="en-GB" sz="1200" b="1" dirty="0" err="1"/>
              <a:t>Gromska</a:t>
            </a:r>
            <a:endParaRPr lang="en-US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294967-82D2-4745-9611-60E1E5A72EAA}"/>
              </a:ext>
            </a:extLst>
          </p:cNvPr>
          <p:cNvCxnSpPr>
            <a:cxnSpLocks/>
          </p:cNvCxnSpPr>
          <p:nvPr/>
        </p:nvCxnSpPr>
        <p:spPr>
          <a:xfrm>
            <a:off x="1290313" y="3005111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34A82E69-9991-48C6-B512-F00D3D72454C}"/>
              </a:ext>
            </a:extLst>
          </p:cNvPr>
          <p:cNvSpPr/>
          <p:nvPr/>
        </p:nvSpPr>
        <p:spPr>
          <a:xfrm>
            <a:off x="1596402" y="4105882"/>
            <a:ext cx="1640570" cy="544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Fraser Bennett</a:t>
            </a:r>
            <a:endParaRPr lang="en-US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F441DE-0AD3-423A-8C2D-C97BF4DCA969}"/>
              </a:ext>
            </a:extLst>
          </p:cNvPr>
          <p:cNvCxnSpPr>
            <a:cxnSpLocks/>
          </p:cNvCxnSpPr>
          <p:nvPr/>
        </p:nvCxnSpPr>
        <p:spPr>
          <a:xfrm>
            <a:off x="1290313" y="3719713"/>
            <a:ext cx="564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6B4DC80B-7CA8-43EE-A335-90573C287BAA}"/>
              </a:ext>
            </a:extLst>
          </p:cNvPr>
          <p:cNvSpPr/>
          <p:nvPr/>
        </p:nvSpPr>
        <p:spPr>
          <a:xfrm>
            <a:off x="6967721" y="2042880"/>
            <a:ext cx="1647964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Eileen Boyle</a:t>
            </a:r>
            <a:endParaRPr lang="en-US" sz="1200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FC84A4BE-9F77-4DA3-B2D0-0EB69BD306FC}"/>
              </a:ext>
            </a:extLst>
          </p:cNvPr>
          <p:cNvSpPr/>
          <p:nvPr/>
        </p:nvSpPr>
        <p:spPr>
          <a:xfrm>
            <a:off x="6967721" y="1274809"/>
            <a:ext cx="1647964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Ann Blacklaw</a:t>
            </a:r>
          </a:p>
          <a:p>
            <a:pPr algn="ctr"/>
            <a:r>
              <a:rPr lang="en-GB" sz="1200" dirty="0"/>
              <a:t>Transaction Hub Team Lead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B522FA-CEA9-4C55-B159-F7174FA6E5B7}"/>
              </a:ext>
            </a:extLst>
          </p:cNvPr>
          <p:cNvCxnSpPr>
            <a:cxnSpLocks/>
          </p:cNvCxnSpPr>
          <p:nvPr/>
        </p:nvCxnSpPr>
        <p:spPr>
          <a:xfrm>
            <a:off x="5833916" y="1053580"/>
            <a:ext cx="2008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C19C7731-AF43-41BC-9E2D-B6C96352906B}"/>
              </a:ext>
            </a:extLst>
          </p:cNvPr>
          <p:cNvSpPr/>
          <p:nvPr/>
        </p:nvSpPr>
        <p:spPr>
          <a:xfrm>
            <a:off x="6967721" y="2751126"/>
            <a:ext cx="1647964" cy="558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Philip Burnham</a:t>
            </a:r>
            <a:endParaRPr lang="en-US" sz="1200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C3D25B-E683-42EA-A19C-372F8C7E46AB}"/>
              </a:ext>
            </a:extLst>
          </p:cNvPr>
          <p:cNvCxnSpPr>
            <a:cxnSpLocks/>
          </p:cNvCxnSpPr>
          <p:nvPr/>
        </p:nvCxnSpPr>
        <p:spPr>
          <a:xfrm>
            <a:off x="1290313" y="5768321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436DADE5-24C6-48A2-B35C-88D7083C3D7B}"/>
              </a:ext>
            </a:extLst>
          </p:cNvPr>
          <p:cNvSpPr/>
          <p:nvPr/>
        </p:nvSpPr>
        <p:spPr>
          <a:xfrm>
            <a:off x="6967722" y="3417164"/>
            <a:ext cx="1647964" cy="62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Stacey Logan</a:t>
            </a:r>
            <a:endParaRPr lang="en-US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72BCAE-D147-432C-BA59-E749AC8CC7C1}"/>
              </a:ext>
            </a:extLst>
          </p:cNvPr>
          <p:cNvCxnSpPr>
            <a:cxnSpLocks/>
          </p:cNvCxnSpPr>
          <p:nvPr/>
        </p:nvCxnSpPr>
        <p:spPr>
          <a:xfrm>
            <a:off x="7850940" y="1053580"/>
            <a:ext cx="0" cy="24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9">
            <a:extLst>
              <a:ext uri="{FF2B5EF4-FFF2-40B4-BE49-F238E27FC236}">
                <a16:creationId xmlns:a16="http://schemas.microsoft.com/office/drawing/2014/main" id="{FEC02C8C-4CE3-498C-860E-58BFA4C6F7E4}"/>
              </a:ext>
            </a:extLst>
          </p:cNvPr>
          <p:cNvSpPr/>
          <p:nvPr/>
        </p:nvSpPr>
        <p:spPr>
          <a:xfrm>
            <a:off x="6970154" y="4108568"/>
            <a:ext cx="1645531" cy="54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Elliot Ralph</a:t>
            </a:r>
          </a:p>
          <a:p>
            <a:pPr algn="ctr"/>
            <a:r>
              <a:rPr lang="en-GB" sz="1200" dirty="0"/>
              <a:t>Accounts Assistant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8B538B-AA1A-405D-824E-5058A4FF0A1A}"/>
              </a:ext>
            </a:extLst>
          </p:cNvPr>
          <p:cNvCxnSpPr>
            <a:cxnSpLocks/>
          </p:cNvCxnSpPr>
          <p:nvPr/>
        </p:nvCxnSpPr>
        <p:spPr>
          <a:xfrm>
            <a:off x="1290313" y="4340169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79D715F0-D8D8-40A8-966F-37D9DF793AD0}"/>
              </a:ext>
            </a:extLst>
          </p:cNvPr>
          <p:cNvSpPr/>
          <p:nvPr/>
        </p:nvSpPr>
        <p:spPr>
          <a:xfrm>
            <a:off x="6967722" y="4765007"/>
            <a:ext cx="1645532" cy="621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Olga </a:t>
            </a:r>
            <a:r>
              <a:rPr lang="en-GB" sz="1200" b="1" dirty="0" err="1"/>
              <a:t>Getsaeva</a:t>
            </a:r>
            <a:endParaRPr lang="en-US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7451C1-1B05-4F68-B85B-9D3774AC0B9E}"/>
              </a:ext>
            </a:extLst>
          </p:cNvPr>
          <p:cNvCxnSpPr>
            <a:cxnSpLocks/>
          </p:cNvCxnSpPr>
          <p:nvPr/>
        </p:nvCxnSpPr>
        <p:spPr>
          <a:xfrm>
            <a:off x="1290313" y="5053519"/>
            <a:ext cx="4657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4FF14C96-C829-F920-297D-2522F7A97EF0}"/>
              </a:ext>
            </a:extLst>
          </p:cNvPr>
          <p:cNvSpPr/>
          <p:nvPr/>
        </p:nvSpPr>
        <p:spPr>
          <a:xfrm>
            <a:off x="1603790" y="5495290"/>
            <a:ext cx="1647958" cy="569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Holly Stewart</a:t>
            </a:r>
            <a:endParaRPr lang="en-US" b="1" dirty="0"/>
          </a:p>
          <a:p>
            <a:pPr algn="ctr"/>
            <a:r>
              <a:rPr lang="en-GB" sz="1200" dirty="0"/>
              <a:t>Accounts Assistant</a:t>
            </a: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5126B961-D29C-0FE7-DA39-613EB4652EDA}"/>
              </a:ext>
            </a:extLst>
          </p:cNvPr>
          <p:cNvSpPr/>
          <p:nvPr/>
        </p:nvSpPr>
        <p:spPr>
          <a:xfrm>
            <a:off x="1603790" y="4759638"/>
            <a:ext cx="1640569" cy="626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Claire </a:t>
            </a:r>
            <a:r>
              <a:rPr lang="en-GB" sz="1200" b="1" dirty="0" err="1"/>
              <a:t>Bremner</a:t>
            </a:r>
            <a:endParaRPr lang="en-US" b="1" dirty="0"/>
          </a:p>
          <a:p>
            <a:pPr algn="ctr"/>
            <a:r>
              <a:rPr lang="en-GB" sz="1200" dirty="0"/>
              <a:t>Senior Accounts Assistant</a:t>
            </a: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C8BFF272-CAD5-8FCD-9C91-A028068EA57D}"/>
              </a:ext>
            </a:extLst>
          </p:cNvPr>
          <p:cNvSpPr/>
          <p:nvPr/>
        </p:nvSpPr>
        <p:spPr>
          <a:xfrm>
            <a:off x="4378173" y="793293"/>
            <a:ext cx="1455743" cy="8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/>
              <a:t>William Burrows</a:t>
            </a:r>
          </a:p>
          <a:p>
            <a:pPr algn="ctr"/>
            <a:r>
              <a:rPr lang="en-GB" sz="1100" dirty="0"/>
              <a:t>Research Accountant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2B0B9B-C5C0-1CBB-4EF0-B8416E108250}"/>
              </a:ext>
            </a:extLst>
          </p:cNvPr>
          <p:cNvCxnSpPr>
            <a:cxnSpLocks/>
          </p:cNvCxnSpPr>
          <p:nvPr/>
        </p:nvCxnSpPr>
        <p:spPr>
          <a:xfrm>
            <a:off x="2369265" y="1039894"/>
            <a:ext cx="2008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C98AF40-621F-C5EA-50FF-10150B9C6310}"/>
              </a:ext>
            </a:extLst>
          </p:cNvPr>
          <p:cNvCxnSpPr>
            <a:cxnSpLocks/>
          </p:cNvCxnSpPr>
          <p:nvPr/>
        </p:nvCxnSpPr>
        <p:spPr>
          <a:xfrm>
            <a:off x="2369265" y="1053580"/>
            <a:ext cx="0" cy="24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2F77E8D-20EF-D7DB-A79F-6F5527643755}"/>
              </a:ext>
            </a:extLst>
          </p:cNvPr>
          <p:cNvCxnSpPr>
            <a:cxnSpLocks/>
          </p:cNvCxnSpPr>
          <p:nvPr/>
        </p:nvCxnSpPr>
        <p:spPr>
          <a:xfrm>
            <a:off x="1290313" y="1562030"/>
            <a:ext cx="9688" cy="4224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F88149-6394-AE61-1CD9-DDD3259CA3FA}"/>
              </a:ext>
            </a:extLst>
          </p:cNvPr>
          <p:cNvCxnSpPr>
            <a:cxnSpLocks/>
          </p:cNvCxnSpPr>
          <p:nvPr/>
        </p:nvCxnSpPr>
        <p:spPr>
          <a:xfrm>
            <a:off x="8942640" y="1552344"/>
            <a:ext cx="0" cy="350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F15743F-510C-3C0D-FD18-D8C3FCD7FC7B}"/>
              </a:ext>
            </a:extLst>
          </p:cNvPr>
          <p:cNvCxnSpPr>
            <a:cxnSpLocks/>
          </p:cNvCxnSpPr>
          <p:nvPr/>
        </p:nvCxnSpPr>
        <p:spPr>
          <a:xfrm>
            <a:off x="8613254" y="1552344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D91DA3-2810-53C3-B311-46FB6B03F625}"/>
              </a:ext>
            </a:extLst>
          </p:cNvPr>
          <p:cNvCxnSpPr>
            <a:cxnSpLocks/>
          </p:cNvCxnSpPr>
          <p:nvPr/>
        </p:nvCxnSpPr>
        <p:spPr>
          <a:xfrm>
            <a:off x="8629163" y="3742728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951ADB8-E195-8855-2032-A5DF3A67E162}"/>
              </a:ext>
            </a:extLst>
          </p:cNvPr>
          <p:cNvCxnSpPr>
            <a:cxnSpLocks/>
          </p:cNvCxnSpPr>
          <p:nvPr/>
        </p:nvCxnSpPr>
        <p:spPr>
          <a:xfrm>
            <a:off x="1747513" y="2802436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2A87964-3193-80CC-6929-2660B7F13791}"/>
              </a:ext>
            </a:extLst>
          </p:cNvPr>
          <p:cNvCxnSpPr>
            <a:cxnSpLocks/>
          </p:cNvCxnSpPr>
          <p:nvPr/>
        </p:nvCxnSpPr>
        <p:spPr>
          <a:xfrm>
            <a:off x="8629163" y="2328324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35A3F5-2349-738D-5C7B-C2A52D760277}"/>
              </a:ext>
            </a:extLst>
          </p:cNvPr>
          <p:cNvCxnSpPr>
            <a:cxnSpLocks/>
          </p:cNvCxnSpPr>
          <p:nvPr/>
        </p:nvCxnSpPr>
        <p:spPr>
          <a:xfrm>
            <a:off x="8629163" y="3016942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5A7A577-ED4E-ADDD-88AB-35F5AAACCCCF}"/>
              </a:ext>
            </a:extLst>
          </p:cNvPr>
          <p:cNvCxnSpPr>
            <a:cxnSpLocks/>
          </p:cNvCxnSpPr>
          <p:nvPr/>
        </p:nvCxnSpPr>
        <p:spPr>
          <a:xfrm>
            <a:off x="8613254" y="4350209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9B4633-C32A-6383-47F9-DBBCF762F8DC}"/>
              </a:ext>
            </a:extLst>
          </p:cNvPr>
          <p:cNvCxnSpPr>
            <a:cxnSpLocks/>
          </p:cNvCxnSpPr>
          <p:nvPr/>
        </p:nvCxnSpPr>
        <p:spPr>
          <a:xfrm>
            <a:off x="8629163" y="5049704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6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Finance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76888" y="820132"/>
            <a:ext cx="1363287" cy="940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Angus Ross</a:t>
            </a:r>
          </a:p>
          <a:p>
            <a:pPr algn="ctr"/>
            <a:r>
              <a:rPr lang="en-GB" sz="1000" dirty="0"/>
              <a:t>Deputy Finance Director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7918" y="2515610"/>
            <a:ext cx="1309519" cy="1239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Jacqueline Bett / Scott Proctor</a:t>
            </a:r>
          </a:p>
          <a:p>
            <a:pPr algn="ctr"/>
            <a:r>
              <a:rPr lang="en-GB" sz="1000" dirty="0"/>
              <a:t>Head of Tax, Treasury &amp; Financial Reporting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77804" y="2524771"/>
            <a:ext cx="1363287" cy="948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Brenda Massie</a:t>
            </a:r>
          </a:p>
          <a:p>
            <a:pPr algn="ctr"/>
            <a:r>
              <a:rPr lang="en-GB" sz="1000" dirty="0"/>
              <a:t>Head of Management Accounts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64418" y="2535794"/>
            <a:ext cx="1388225" cy="94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Jim Ross</a:t>
            </a:r>
          </a:p>
          <a:p>
            <a:pPr algn="ctr"/>
            <a:r>
              <a:rPr lang="en-GB" sz="1000" dirty="0"/>
              <a:t>Head of Pay &amp; Pensions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44080" y="2503634"/>
            <a:ext cx="1305347" cy="980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John Cummings</a:t>
            </a:r>
          </a:p>
          <a:p>
            <a:pPr algn="ctr"/>
            <a:r>
              <a:rPr lang="en-GB" sz="1000" dirty="0"/>
              <a:t>ERP Systems Manager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91494" y="2196064"/>
            <a:ext cx="1" cy="345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220000" y="2196064"/>
            <a:ext cx="7890663" cy="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7" idx="0"/>
          </p:cNvCxnSpPr>
          <p:nvPr/>
        </p:nvCxnSpPr>
        <p:spPr>
          <a:xfrm flipH="1" flipV="1">
            <a:off x="1220000" y="2199726"/>
            <a:ext cx="2678" cy="31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9110663" y="2196064"/>
            <a:ext cx="0" cy="307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8CED35B-D7CE-A168-4ED1-6375D0BB20DB}"/>
              </a:ext>
            </a:extLst>
          </p:cNvPr>
          <p:cNvSpPr/>
          <p:nvPr/>
        </p:nvSpPr>
        <p:spPr>
          <a:xfrm>
            <a:off x="6431454" y="2535791"/>
            <a:ext cx="1388225" cy="948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Graham Hawthorn</a:t>
            </a:r>
          </a:p>
          <a:p>
            <a:pPr algn="ctr"/>
            <a:r>
              <a:rPr lang="en-GB" sz="1000" dirty="0"/>
              <a:t>Head of Pay &amp; </a:t>
            </a:r>
            <a:r>
              <a:rPr lang="en-GB" sz="1000"/>
              <a:t>Pensions Operations</a:t>
            </a:r>
            <a:endParaRPr lang="en-GB" sz="1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F58CE8-B423-F61F-931A-EAEF06C0BC80}"/>
              </a:ext>
            </a:extLst>
          </p:cNvPr>
          <p:cNvCxnSpPr>
            <a:cxnSpLocks/>
          </p:cNvCxnSpPr>
          <p:nvPr/>
        </p:nvCxnSpPr>
        <p:spPr>
          <a:xfrm flipV="1">
            <a:off x="7095334" y="2196064"/>
            <a:ext cx="0" cy="48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072522-8E24-166C-C3D8-A1ACACBC8909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flipH="1">
            <a:off x="5058531" y="1760471"/>
            <a:ext cx="1" cy="775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0BB832-8400-B2D2-7BF9-C3E2C2341CFE}"/>
              </a:ext>
            </a:extLst>
          </p:cNvPr>
          <p:cNvCxnSpPr>
            <a:cxnSpLocks/>
          </p:cNvCxnSpPr>
          <p:nvPr/>
        </p:nvCxnSpPr>
        <p:spPr>
          <a:xfrm>
            <a:off x="4811697" y="3898861"/>
            <a:ext cx="654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55ACFA-C7E5-0A53-8220-0ACD4584DE6B}"/>
              </a:ext>
            </a:extLst>
          </p:cNvPr>
          <p:cNvCxnSpPr>
            <a:cxnSpLocks/>
          </p:cNvCxnSpPr>
          <p:nvPr/>
        </p:nvCxnSpPr>
        <p:spPr>
          <a:xfrm>
            <a:off x="6470591" y="3893027"/>
            <a:ext cx="654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9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Procurement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06485" y="1336272"/>
            <a:ext cx="1446415" cy="806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Jo Gallagher</a:t>
            </a:r>
          </a:p>
          <a:p>
            <a:pPr algn="ctr"/>
            <a:r>
              <a:rPr lang="en-GB" sz="1000" dirty="0"/>
              <a:t>Director of Procurement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2284" y="4740755"/>
            <a:ext cx="1443644" cy="936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Stephen </a:t>
            </a:r>
            <a:r>
              <a:rPr lang="en-GB" b="1" dirty="0" err="1"/>
              <a:t>Otiende</a:t>
            </a:r>
            <a:endParaRPr lang="en-GB" b="1" dirty="0"/>
          </a:p>
          <a:p>
            <a:pPr algn="ctr"/>
            <a:r>
              <a:rPr lang="en-GB" sz="1000" dirty="0"/>
              <a:t>Category Manager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88945" y="4768756"/>
            <a:ext cx="1446415" cy="936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Emma Fleck</a:t>
            </a:r>
          </a:p>
          <a:p>
            <a:pPr algn="ctr"/>
            <a:r>
              <a:rPr lang="en-GB" sz="1000" dirty="0"/>
              <a:t>Category Manager</a:t>
            </a:r>
          </a:p>
          <a:p>
            <a:pPr algn="ctr"/>
            <a:endParaRPr lang="en-GB" sz="1000" dirty="0"/>
          </a:p>
        </p:txBody>
      </p:sp>
      <p:sp>
        <p:nvSpPr>
          <p:cNvPr id="24" name="Rounded Rectangle 23"/>
          <p:cNvSpPr/>
          <p:nvPr/>
        </p:nvSpPr>
        <p:spPr>
          <a:xfrm>
            <a:off x="4129146" y="4734559"/>
            <a:ext cx="1446415" cy="925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Rhona Wilson</a:t>
            </a:r>
          </a:p>
          <a:p>
            <a:pPr algn="ctr"/>
            <a:r>
              <a:rPr lang="en-GB" sz="1000" dirty="0"/>
              <a:t>Category Manager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88578" y="4696716"/>
            <a:ext cx="1552862" cy="925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 Church</a:t>
            </a:r>
          </a:p>
          <a:p>
            <a:pPr algn="ctr"/>
            <a:r>
              <a:rPr lang="en-GB" sz="1000" dirty="0"/>
              <a:t>Category Manager 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843948" y="2044600"/>
            <a:ext cx="8405" cy="2385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1477757" y="2600737"/>
            <a:ext cx="6931720" cy="31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BC661F-D573-4977-8AB7-5161AE9B7B92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4852354" y="4203295"/>
            <a:ext cx="0" cy="531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073956-B189-410C-B4BC-4DAD09CB4887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3012153" y="4227212"/>
            <a:ext cx="0" cy="54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22">
            <a:extLst>
              <a:ext uri="{FF2B5EF4-FFF2-40B4-BE49-F238E27FC236}">
                <a16:creationId xmlns:a16="http://schemas.microsoft.com/office/drawing/2014/main" id="{CF0F0B1D-805D-4442-BD36-90C8C9CAD6AE}"/>
              </a:ext>
            </a:extLst>
          </p:cNvPr>
          <p:cNvSpPr/>
          <p:nvPr/>
        </p:nvSpPr>
        <p:spPr>
          <a:xfrm>
            <a:off x="8027301" y="4696716"/>
            <a:ext cx="1552853" cy="859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Elizabeth McLaughlin</a:t>
            </a:r>
          </a:p>
          <a:p>
            <a:pPr algn="ctr"/>
            <a:r>
              <a:rPr lang="en-GB" sz="1000" dirty="0"/>
              <a:t>Category Manager </a:t>
            </a:r>
          </a:p>
          <a:p>
            <a:pPr algn="ctr"/>
            <a:endParaRPr lang="en-GB" sz="1000" dirty="0"/>
          </a:p>
        </p:txBody>
      </p:sp>
      <p:sp>
        <p:nvSpPr>
          <p:cNvPr id="39" name="Rounded Rectangle 22">
            <a:extLst>
              <a:ext uri="{FF2B5EF4-FFF2-40B4-BE49-F238E27FC236}">
                <a16:creationId xmlns:a16="http://schemas.microsoft.com/office/drawing/2014/main" id="{6CD08A06-075D-4FF3-9117-35D07CE1DEC7}"/>
              </a:ext>
            </a:extLst>
          </p:cNvPr>
          <p:cNvSpPr/>
          <p:nvPr/>
        </p:nvSpPr>
        <p:spPr>
          <a:xfrm>
            <a:off x="754550" y="3075433"/>
            <a:ext cx="144641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Marylise</a:t>
            </a:r>
            <a:r>
              <a:rPr lang="en-GB" b="1" dirty="0"/>
              <a:t> Tate</a:t>
            </a:r>
          </a:p>
          <a:p>
            <a:pPr algn="ctr"/>
            <a:r>
              <a:rPr lang="en-GB" sz="1000" dirty="0"/>
              <a:t>Procurement Administrator</a:t>
            </a:r>
          </a:p>
        </p:txBody>
      </p:sp>
      <p:sp>
        <p:nvSpPr>
          <p:cNvPr id="41" name="Rounded Rectangle 22">
            <a:extLst>
              <a:ext uri="{FF2B5EF4-FFF2-40B4-BE49-F238E27FC236}">
                <a16:creationId xmlns:a16="http://schemas.microsoft.com/office/drawing/2014/main" id="{F4DDAF67-F2F1-45C1-A0AF-FBC4DB7C44FC}"/>
              </a:ext>
            </a:extLst>
          </p:cNvPr>
          <p:cNvSpPr/>
          <p:nvPr/>
        </p:nvSpPr>
        <p:spPr>
          <a:xfrm>
            <a:off x="5454967" y="3065642"/>
            <a:ext cx="144641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Vacancy</a:t>
            </a:r>
            <a:br>
              <a:rPr lang="en-GB" b="1" dirty="0"/>
            </a:br>
            <a:r>
              <a:rPr lang="en-GB" sz="1000" dirty="0"/>
              <a:t>Deputy Director of Procurement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4F07E2-9A0C-426C-AB20-3FB539D7B1B5}"/>
              </a:ext>
            </a:extLst>
          </p:cNvPr>
          <p:cNvCxnSpPr>
            <a:cxnSpLocks/>
          </p:cNvCxnSpPr>
          <p:nvPr/>
        </p:nvCxnSpPr>
        <p:spPr>
          <a:xfrm flipV="1">
            <a:off x="1477757" y="2632868"/>
            <a:ext cx="0" cy="44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AE2CFE-4D6C-4230-9FEF-8C301E43B8DE}"/>
              </a:ext>
            </a:extLst>
          </p:cNvPr>
          <p:cNvCxnSpPr>
            <a:cxnSpLocks/>
          </p:cNvCxnSpPr>
          <p:nvPr/>
        </p:nvCxnSpPr>
        <p:spPr>
          <a:xfrm flipV="1">
            <a:off x="1154106" y="4204349"/>
            <a:ext cx="7635498" cy="2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EDEC3D4F-D175-4F15-8E2E-D8CF9E6AA04D}"/>
              </a:ext>
            </a:extLst>
          </p:cNvPr>
          <p:cNvSpPr/>
          <p:nvPr/>
        </p:nvSpPr>
        <p:spPr>
          <a:xfrm>
            <a:off x="2976393" y="3065643"/>
            <a:ext cx="144641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Shazia</a:t>
            </a:r>
            <a:r>
              <a:rPr lang="en-GB" b="1" dirty="0"/>
              <a:t> Ghafoor</a:t>
            </a:r>
          </a:p>
          <a:p>
            <a:pPr algn="ctr"/>
            <a:r>
              <a:rPr lang="en-GB" sz="1000" dirty="0"/>
              <a:t>Procurement Administrator</a:t>
            </a: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F25B14F2-33E6-2C81-19F0-C9F5B0793D09}"/>
              </a:ext>
            </a:extLst>
          </p:cNvPr>
          <p:cNvSpPr/>
          <p:nvPr/>
        </p:nvSpPr>
        <p:spPr>
          <a:xfrm>
            <a:off x="7686270" y="3057335"/>
            <a:ext cx="144641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Titilope Bankole</a:t>
            </a:r>
          </a:p>
          <a:p>
            <a:pPr algn="ctr"/>
            <a:r>
              <a:rPr lang="en-GB" sz="1000" dirty="0"/>
              <a:t>Procurement Specialist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E12CB9-82B2-C20A-ACCC-C4DE3C9F0639}"/>
              </a:ext>
            </a:extLst>
          </p:cNvPr>
          <p:cNvCxnSpPr>
            <a:cxnSpLocks/>
          </p:cNvCxnSpPr>
          <p:nvPr/>
        </p:nvCxnSpPr>
        <p:spPr>
          <a:xfrm flipV="1">
            <a:off x="3680066" y="2632868"/>
            <a:ext cx="0" cy="44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E6EB6-4135-DF3A-D138-297A2DE7184B}"/>
              </a:ext>
            </a:extLst>
          </p:cNvPr>
          <p:cNvCxnSpPr>
            <a:cxnSpLocks/>
          </p:cNvCxnSpPr>
          <p:nvPr/>
        </p:nvCxnSpPr>
        <p:spPr>
          <a:xfrm flipV="1">
            <a:off x="6173931" y="2614770"/>
            <a:ext cx="0" cy="44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F2AB9B-F1FB-3930-8078-049A116525AE}"/>
              </a:ext>
            </a:extLst>
          </p:cNvPr>
          <p:cNvCxnSpPr>
            <a:cxnSpLocks/>
          </p:cNvCxnSpPr>
          <p:nvPr/>
        </p:nvCxnSpPr>
        <p:spPr>
          <a:xfrm flipV="1">
            <a:off x="8409477" y="2600737"/>
            <a:ext cx="0" cy="44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B973E0-3B7C-EB29-9179-CEAB7631D7C4}"/>
              </a:ext>
            </a:extLst>
          </p:cNvPr>
          <p:cNvCxnSpPr>
            <a:cxnSpLocks/>
          </p:cNvCxnSpPr>
          <p:nvPr/>
        </p:nvCxnSpPr>
        <p:spPr>
          <a:xfrm flipV="1">
            <a:off x="1154106" y="4220755"/>
            <a:ext cx="0" cy="54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1580A5-3BAD-00AD-71BA-5DF40FE02A7C}"/>
              </a:ext>
            </a:extLst>
          </p:cNvPr>
          <p:cNvCxnSpPr>
            <a:cxnSpLocks/>
          </p:cNvCxnSpPr>
          <p:nvPr/>
        </p:nvCxnSpPr>
        <p:spPr>
          <a:xfrm flipV="1">
            <a:off x="6765009" y="4214298"/>
            <a:ext cx="0" cy="54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1142CE-3677-AC71-40CA-B32A3C7ACBC0}"/>
              </a:ext>
            </a:extLst>
          </p:cNvPr>
          <p:cNvCxnSpPr>
            <a:cxnSpLocks/>
          </p:cNvCxnSpPr>
          <p:nvPr/>
        </p:nvCxnSpPr>
        <p:spPr>
          <a:xfrm flipV="1">
            <a:off x="8792435" y="4206381"/>
            <a:ext cx="0" cy="54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Management Accounts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40730" y="751712"/>
            <a:ext cx="1624540" cy="91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Brenda Massie</a:t>
            </a:r>
            <a:r>
              <a:rPr lang="en-GB" sz="1300" dirty="0"/>
              <a:t> </a:t>
            </a:r>
          </a:p>
          <a:p>
            <a:pPr algn="ctr"/>
            <a:r>
              <a:rPr lang="en-GB" sz="1000" dirty="0"/>
              <a:t>Head of Management Accounts</a:t>
            </a:r>
            <a:endParaRPr lang="en-US" sz="1000" dirty="0"/>
          </a:p>
        </p:txBody>
      </p:sp>
      <p:sp>
        <p:nvSpPr>
          <p:cNvPr id="4" name="Rounded Rectangle 3"/>
          <p:cNvSpPr/>
          <p:nvPr/>
        </p:nvSpPr>
        <p:spPr>
          <a:xfrm>
            <a:off x="3133494" y="2115072"/>
            <a:ext cx="1388225" cy="819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Elaine Sloan</a:t>
            </a:r>
            <a:endParaRPr lang="en-US" sz="1300" b="1" dirty="0"/>
          </a:p>
          <a:p>
            <a:pPr algn="ctr"/>
            <a:r>
              <a:rPr lang="en-GB" sz="1000" dirty="0"/>
              <a:t>Financial Analyst</a:t>
            </a:r>
          </a:p>
          <a:p>
            <a:pPr algn="ctr"/>
            <a:r>
              <a:rPr lang="en-GB" sz="1000" dirty="0"/>
              <a:t>Secondment to TM1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12523" y="3079724"/>
            <a:ext cx="1388225" cy="577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Colin Bain</a:t>
            </a:r>
          </a:p>
          <a:p>
            <a:pPr algn="ctr"/>
            <a:r>
              <a:rPr lang="en-GB" sz="1000" dirty="0"/>
              <a:t>Senior Financial Analyst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05556" y="4584214"/>
            <a:ext cx="1435673" cy="577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Craig Stewart</a:t>
            </a:r>
          </a:p>
          <a:p>
            <a:pPr algn="ctr"/>
            <a:r>
              <a:rPr lang="en-GB" sz="1000" dirty="0"/>
              <a:t>Finance Assistant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1520144" y="1893793"/>
            <a:ext cx="0" cy="328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4953000" y="1527573"/>
            <a:ext cx="0" cy="358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658CF280-2790-4EAB-A001-19C592FB0A6A}"/>
              </a:ext>
            </a:extLst>
          </p:cNvPr>
          <p:cNvSpPr/>
          <p:nvPr/>
        </p:nvSpPr>
        <p:spPr>
          <a:xfrm>
            <a:off x="8305556" y="3856232"/>
            <a:ext cx="1388225" cy="556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Matthew Edmonds</a:t>
            </a:r>
          </a:p>
          <a:p>
            <a:pPr algn="ctr"/>
            <a:r>
              <a:rPr lang="en-GB" sz="1000" dirty="0"/>
              <a:t>Finance Analyst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DAA5D8-937C-4BDE-B726-AA3642BB0C1F}"/>
              </a:ext>
            </a:extLst>
          </p:cNvPr>
          <p:cNvCxnSpPr>
            <a:cxnSpLocks/>
          </p:cNvCxnSpPr>
          <p:nvPr/>
        </p:nvCxnSpPr>
        <p:spPr>
          <a:xfrm flipV="1">
            <a:off x="1520144" y="1885870"/>
            <a:ext cx="7072949" cy="15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26CC98C7-FAB3-4831-BAC6-CD27969840A3}"/>
              </a:ext>
            </a:extLst>
          </p:cNvPr>
          <p:cNvSpPr/>
          <p:nvPr/>
        </p:nvSpPr>
        <p:spPr>
          <a:xfrm>
            <a:off x="924664" y="2120785"/>
            <a:ext cx="1547247" cy="819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Morag McLachlan</a:t>
            </a:r>
          </a:p>
          <a:p>
            <a:pPr algn="ctr"/>
            <a:r>
              <a:rPr lang="en-GB" sz="1000" dirty="0"/>
              <a:t>Deputy Head of Management Accounts (Projects)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B1E53448-FEA9-4CD9-86EA-68FCF95DE7AC}"/>
              </a:ext>
            </a:extLst>
          </p:cNvPr>
          <p:cNvSpPr/>
          <p:nvPr/>
        </p:nvSpPr>
        <p:spPr>
          <a:xfrm>
            <a:off x="7909453" y="2116864"/>
            <a:ext cx="1471996" cy="811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Catriona Yule</a:t>
            </a:r>
          </a:p>
          <a:p>
            <a:pPr algn="ctr"/>
            <a:r>
              <a:rPr lang="en-GB" sz="1000" dirty="0"/>
              <a:t>Deputy Head of Management Reporting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CF2A97-0B2F-4DAC-A2AB-0B5BD4B79D06}"/>
              </a:ext>
            </a:extLst>
          </p:cNvPr>
          <p:cNvCxnSpPr>
            <a:cxnSpLocks/>
          </p:cNvCxnSpPr>
          <p:nvPr/>
        </p:nvCxnSpPr>
        <p:spPr>
          <a:xfrm>
            <a:off x="8593093" y="1885870"/>
            <a:ext cx="0" cy="284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B6EC001D-1D68-4275-A54C-51F92C38E75E}"/>
              </a:ext>
            </a:extLst>
          </p:cNvPr>
          <p:cNvSpPr/>
          <p:nvPr/>
        </p:nvSpPr>
        <p:spPr>
          <a:xfrm>
            <a:off x="924665" y="3244977"/>
            <a:ext cx="1545097" cy="8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Vacancy</a:t>
            </a:r>
          </a:p>
          <a:p>
            <a:pPr algn="ctr"/>
            <a:r>
              <a:rPr lang="en-GB" sz="1000" dirty="0"/>
              <a:t>Senior Finance Analyst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8F28AB-D503-4D5D-A687-48F4A42AE709}"/>
              </a:ext>
            </a:extLst>
          </p:cNvPr>
          <p:cNvCxnSpPr>
            <a:cxnSpLocks/>
          </p:cNvCxnSpPr>
          <p:nvPr/>
        </p:nvCxnSpPr>
        <p:spPr>
          <a:xfrm flipH="1" flipV="1">
            <a:off x="649936" y="2430964"/>
            <a:ext cx="1075" cy="2489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599CF5E3-A5A4-3FF0-80A4-74EEA6E686BB}"/>
              </a:ext>
            </a:extLst>
          </p:cNvPr>
          <p:cNvSpPr/>
          <p:nvPr/>
        </p:nvSpPr>
        <p:spPr>
          <a:xfrm>
            <a:off x="5444883" y="2123432"/>
            <a:ext cx="1388225" cy="819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Vacancy</a:t>
            </a:r>
            <a:endParaRPr lang="en-US" sz="1300" b="1" dirty="0"/>
          </a:p>
          <a:p>
            <a:pPr algn="ctr"/>
            <a:r>
              <a:rPr lang="en-GB" sz="1000" dirty="0"/>
              <a:t>Financial Analyst</a:t>
            </a:r>
          </a:p>
          <a:p>
            <a:pPr algn="ctr"/>
            <a:r>
              <a:rPr lang="en-GB" sz="1000" dirty="0"/>
              <a:t>Secondment to TM1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B60B94-A6DF-A88A-F7FD-B620E4B95461}"/>
              </a:ext>
            </a:extLst>
          </p:cNvPr>
          <p:cNvCxnSpPr>
            <a:cxnSpLocks/>
          </p:cNvCxnSpPr>
          <p:nvPr/>
        </p:nvCxnSpPr>
        <p:spPr>
          <a:xfrm>
            <a:off x="3827606" y="1893793"/>
            <a:ext cx="0" cy="328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F55345C6-60AE-32D2-AD11-F52B7652D1FC}"/>
              </a:ext>
            </a:extLst>
          </p:cNvPr>
          <p:cNvSpPr/>
          <p:nvPr/>
        </p:nvSpPr>
        <p:spPr>
          <a:xfrm>
            <a:off x="8258106" y="5333727"/>
            <a:ext cx="1483124" cy="617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Rachael Milroy</a:t>
            </a:r>
          </a:p>
          <a:p>
            <a:pPr algn="ctr"/>
            <a:r>
              <a:rPr lang="en-GB" sz="1000" dirty="0"/>
              <a:t>Finance Graduate Trainee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57E06FE2-F345-C87E-E908-15595228FD9A}"/>
              </a:ext>
            </a:extLst>
          </p:cNvPr>
          <p:cNvSpPr/>
          <p:nvPr/>
        </p:nvSpPr>
        <p:spPr>
          <a:xfrm>
            <a:off x="8258106" y="6083240"/>
            <a:ext cx="1497060" cy="673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Kirsty McKinnon</a:t>
            </a:r>
          </a:p>
          <a:p>
            <a:pPr algn="ctr"/>
            <a:r>
              <a:rPr lang="en-GB" sz="1000" dirty="0"/>
              <a:t>Finance Directorate Office Administrator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8D54AA-6C04-059B-7FC8-21E10C13A5B1}"/>
              </a:ext>
            </a:extLst>
          </p:cNvPr>
          <p:cNvCxnSpPr>
            <a:cxnSpLocks/>
          </p:cNvCxnSpPr>
          <p:nvPr/>
        </p:nvCxnSpPr>
        <p:spPr>
          <a:xfrm flipV="1">
            <a:off x="8117582" y="2934084"/>
            <a:ext cx="0" cy="3419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FEA272-DBE4-0C4E-20CB-1A42D0C9EE7C}"/>
              </a:ext>
            </a:extLst>
          </p:cNvPr>
          <p:cNvCxnSpPr>
            <a:cxnSpLocks/>
          </p:cNvCxnSpPr>
          <p:nvPr/>
        </p:nvCxnSpPr>
        <p:spPr>
          <a:xfrm>
            <a:off x="8117582" y="3387842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7C16D0-A2EC-5C39-740D-6DA2615BC50C}"/>
              </a:ext>
            </a:extLst>
          </p:cNvPr>
          <p:cNvCxnSpPr>
            <a:cxnSpLocks/>
          </p:cNvCxnSpPr>
          <p:nvPr/>
        </p:nvCxnSpPr>
        <p:spPr>
          <a:xfrm>
            <a:off x="8124567" y="4134387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D85319-E637-929B-C18D-91C2D7433493}"/>
              </a:ext>
            </a:extLst>
          </p:cNvPr>
          <p:cNvCxnSpPr>
            <a:cxnSpLocks/>
          </p:cNvCxnSpPr>
          <p:nvPr/>
        </p:nvCxnSpPr>
        <p:spPr>
          <a:xfrm>
            <a:off x="8117581" y="6353666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4DAEE6-3EDB-7FDB-B397-F951B36DCD29}"/>
              </a:ext>
            </a:extLst>
          </p:cNvPr>
          <p:cNvCxnSpPr>
            <a:cxnSpLocks/>
          </p:cNvCxnSpPr>
          <p:nvPr/>
        </p:nvCxnSpPr>
        <p:spPr>
          <a:xfrm>
            <a:off x="8124567" y="5646935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FEDF282-6E34-6C02-5D5B-B71BEB886EFA}"/>
              </a:ext>
            </a:extLst>
          </p:cNvPr>
          <p:cNvCxnSpPr>
            <a:cxnSpLocks/>
          </p:cNvCxnSpPr>
          <p:nvPr/>
        </p:nvCxnSpPr>
        <p:spPr>
          <a:xfrm>
            <a:off x="8124567" y="4798976"/>
            <a:ext cx="19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87FC04-5A0C-F1E0-47CE-777B6BC9B13D}"/>
              </a:ext>
            </a:extLst>
          </p:cNvPr>
          <p:cNvCxnSpPr>
            <a:cxnSpLocks/>
          </p:cNvCxnSpPr>
          <p:nvPr/>
        </p:nvCxnSpPr>
        <p:spPr>
          <a:xfrm>
            <a:off x="6101088" y="1885870"/>
            <a:ext cx="0" cy="328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6B567F8-0067-06DF-AD2C-88CAC5A283AF}"/>
              </a:ext>
            </a:extLst>
          </p:cNvPr>
          <p:cNvSpPr/>
          <p:nvPr/>
        </p:nvSpPr>
        <p:spPr>
          <a:xfrm>
            <a:off x="924539" y="4386232"/>
            <a:ext cx="1545097" cy="8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/>
              <a:t>Vacancy</a:t>
            </a:r>
          </a:p>
          <a:p>
            <a:pPr algn="ctr"/>
            <a:r>
              <a:rPr lang="en-GB" sz="1000" dirty="0"/>
              <a:t>G7 Finance Analyst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FF2854-4FA2-4D70-9217-F68AB80CC3CE}"/>
              </a:ext>
            </a:extLst>
          </p:cNvPr>
          <p:cNvCxnSpPr>
            <a:cxnSpLocks/>
          </p:cNvCxnSpPr>
          <p:nvPr/>
        </p:nvCxnSpPr>
        <p:spPr>
          <a:xfrm>
            <a:off x="650460" y="2435051"/>
            <a:ext cx="375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040990-7D30-0B2B-C5C3-3E6835814F33}"/>
              </a:ext>
            </a:extLst>
          </p:cNvPr>
          <p:cNvCxnSpPr>
            <a:cxnSpLocks/>
          </p:cNvCxnSpPr>
          <p:nvPr/>
        </p:nvCxnSpPr>
        <p:spPr>
          <a:xfrm>
            <a:off x="650366" y="4906025"/>
            <a:ext cx="375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432EFF-4F56-E6A3-BAC6-54EE39BFAA6F}"/>
              </a:ext>
            </a:extLst>
          </p:cNvPr>
          <p:cNvCxnSpPr>
            <a:cxnSpLocks/>
          </p:cNvCxnSpPr>
          <p:nvPr/>
        </p:nvCxnSpPr>
        <p:spPr>
          <a:xfrm>
            <a:off x="650349" y="3628657"/>
            <a:ext cx="375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3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 dirty="0"/>
              <a:t>Tax, Treasury &amp; Financial Reporting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4811" y="2742162"/>
            <a:ext cx="1629086" cy="77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Jacqueline Fergusson</a:t>
            </a:r>
          </a:p>
          <a:p>
            <a:pPr algn="ctr"/>
            <a:r>
              <a:rPr lang="en-GB" sz="1200" dirty="0"/>
              <a:t>Financial Reporting Manager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259354" y="2481239"/>
            <a:ext cx="7546716" cy="28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5097155" y="2202151"/>
            <a:ext cx="0" cy="293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1222050-E144-4FA0-9E8B-3A74ED66DFE6}"/>
              </a:ext>
            </a:extLst>
          </p:cNvPr>
          <p:cNvSpPr/>
          <p:nvPr/>
        </p:nvSpPr>
        <p:spPr>
          <a:xfrm>
            <a:off x="459276" y="3687968"/>
            <a:ext cx="1550141" cy="649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Rose McGrath</a:t>
            </a:r>
          </a:p>
          <a:p>
            <a:pPr algn="ctr"/>
            <a:r>
              <a:rPr lang="en-GB" sz="1100" dirty="0"/>
              <a:t>(Maternity leave) Financial Accountant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4230887" y="2699982"/>
            <a:ext cx="1532907" cy="797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Harriet Latham</a:t>
            </a:r>
          </a:p>
          <a:p>
            <a:pPr algn="ctr"/>
            <a:r>
              <a:rPr lang="en-GB" sz="1200" dirty="0"/>
              <a:t>Tax Manager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329D6EE9-D6D5-4300-A8DD-54C27C747EA8}"/>
              </a:ext>
            </a:extLst>
          </p:cNvPr>
          <p:cNvSpPr/>
          <p:nvPr/>
        </p:nvSpPr>
        <p:spPr>
          <a:xfrm>
            <a:off x="6068038" y="2688206"/>
            <a:ext cx="1831035" cy="797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Stephanie Roos</a:t>
            </a:r>
          </a:p>
          <a:p>
            <a:pPr algn="ctr"/>
            <a:r>
              <a:rPr lang="en-GB" sz="1100" dirty="0"/>
              <a:t>Finance Controls, Compliance &amp; Insurance Manager</a:t>
            </a:r>
          </a:p>
        </p:txBody>
      </p:sp>
      <p:sp>
        <p:nvSpPr>
          <p:cNvPr id="49" name="Rounded Rectangle 8">
            <a:extLst>
              <a:ext uri="{FF2B5EF4-FFF2-40B4-BE49-F238E27FC236}">
                <a16:creationId xmlns:a16="http://schemas.microsoft.com/office/drawing/2014/main" id="{B400D16E-F816-48C4-9B9D-746634047863}"/>
              </a:ext>
            </a:extLst>
          </p:cNvPr>
          <p:cNvSpPr/>
          <p:nvPr/>
        </p:nvSpPr>
        <p:spPr>
          <a:xfrm>
            <a:off x="4309728" y="3687967"/>
            <a:ext cx="1195965" cy="742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Sunmei Younis</a:t>
            </a:r>
          </a:p>
          <a:p>
            <a:pPr algn="ctr"/>
            <a:r>
              <a:rPr lang="en-GB" sz="1200" dirty="0"/>
              <a:t>Tax Analyst</a:t>
            </a: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B84B35F4-192D-434B-89A2-E04CC9023946}"/>
              </a:ext>
            </a:extLst>
          </p:cNvPr>
          <p:cNvSpPr/>
          <p:nvPr/>
        </p:nvSpPr>
        <p:spPr>
          <a:xfrm>
            <a:off x="4171527" y="1280341"/>
            <a:ext cx="1851256" cy="896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Jacqueline Bett / Scott Proctor</a:t>
            </a:r>
            <a:endParaRPr lang="en-US" b="1" dirty="0"/>
          </a:p>
          <a:p>
            <a:pPr algn="ctr"/>
            <a:r>
              <a:rPr lang="en-GB" sz="1200" dirty="0"/>
              <a:t>Head of Tax, Treasury &amp; Financial Reporting</a:t>
            </a:r>
            <a:endParaRPr lang="en-US" b="1" dirty="0"/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20D5C9BE-120C-4E54-9967-951AD1D071B4}"/>
              </a:ext>
            </a:extLst>
          </p:cNvPr>
          <p:cNvSpPr/>
          <p:nvPr/>
        </p:nvSpPr>
        <p:spPr>
          <a:xfrm>
            <a:off x="6107356" y="3669035"/>
            <a:ext cx="1452741" cy="745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Arthur Dobson</a:t>
            </a:r>
          </a:p>
          <a:p>
            <a:pPr algn="ctr"/>
            <a:r>
              <a:rPr lang="en-GB" sz="1000" dirty="0"/>
              <a:t>Financial Controls, Compliance &amp; Insurance Analyst</a:t>
            </a: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ACA8C2C8-9B11-4018-BABD-DC20DBAF25EA}"/>
              </a:ext>
            </a:extLst>
          </p:cNvPr>
          <p:cNvSpPr/>
          <p:nvPr/>
        </p:nvSpPr>
        <p:spPr>
          <a:xfrm>
            <a:off x="8080035" y="2677809"/>
            <a:ext cx="1680167" cy="808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000" b="1" dirty="0"/>
              <a:t>Laura Cunningham</a:t>
            </a:r>
            <a:endParaRPr lang="en-GB" sz="1200" b="1" dirty="0"/>
          </a:p>
          <a:p>
            <a:pPr algn="ctr"/>
            <a:r>
              <a:rPr lang="en-GB" sz="1000" dirty="0"/>
              <a:t>Treasury &amp; Commercial Accounting Manager </a:t>
            </a:r>
            <a:r>
              <a:rPr lang="en-GB" sz="800" dirty="0"/>
              <a:t>(maternity cover for Megan Hughes)</a:t>
            </a:r>
            <a:endParaRPr lang="en-GB" sz="800" b="1" dirty="0"/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F2C1A94B-17EF-38EF-B7FA-9C8B92B9F383}"/>
              </a:ext>
            </a:extLst>
          </p:cNvPr>
          <p:cNvSpPr/>
          <p:nvPr/>
        </p:nvSpPr>
        <p:spPr>
          <a:xfrm>
            <a:off x="468884" y="4474198"/>
            <a:ext cx="1580939" cy="649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Michael Davies</a:t>
            </a:r>
          </a:p>
          <a:p>
            <a:pPr algn="ctr"/>
            <a:r>
              <a:rPr lang="en-GB" sz="1200" dirty="0"/>
              <a:t>Financial Accountant</a:t>
            </a:r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35C9E4CD-34EE-36E0-70C6-D3C0354273BA}"/>
              </a:ext>
            </a:extLst>
          </p:cNvPr>
          <p:cNvSpPr/>
          <p:nvPr/>
        </p:nvSpPr>
        <p:spPr>
          <a:xfrm>
            <a:off x="6115699" y="4591822"/>
            <a:ext cx="1444398" cy="745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Dominic Vella</a:t>
            </a:r>
          </a:p>
          <a:p>
            <a:pPr algn="ctr"/>
            <a:r>
              <a:rPr lang="en-GB" sz="1200" dirty="0"/>
              <a:t>Finance Graduate Trainee</a:t>
            </a:r>
          </a:p>
        </p:txBody>
      </p:sp>
      <p:sp>
        <p:nvSpPr>
          <p:cNvPr id="59" name="Rounded Rectangle 8">
            <a:extLst>
              <a:ext uri="{FF2B5EF4-FFF2-40B4-BE49-F238E27FC236}">
                <a16:creationId xmlns:a16="http://schemas.microsoft.com/office/drawing/2014/main" id="{BE24972D-80CC-EFE6-32C8-8D172381E235}"/>
              </a:ext>
            </a:extLst>
          </p:cNvPr>
          <p:cNvSpPr/>
          <p:nvPr/>
        </p:nvSpPr>
        <p:spPr>
          <a:xfrm>
            <a:off x="4309728" y="4608895"/>
            <a:ext cx="1227111" cy="736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Navarro Sullivan</a:t>
            </a:r>
          </a:p>
          <a:p>
            <a:pPr algn="ctr"/>
            <a:r>
              <a:rPr lang="en-GB" sz="1000" dirty="0"/>
              <a:t>Tax Technician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9D31B96F-829C-F5C3-4F1B-B8335AFB9274}"/>
              </a:ext>
            </a:extLst>
          </p:cNvPr>
          <p:cNvSpPr/>
          <p:nvPr/>
        </p:nvSpPr>
        <p:spPr>
          <a:xfrm>
            <a:off x="8135109" y="3652277"/>
            <a:ext cx="1346929" cy="745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Derek Simpson</a:t>
            </a:r>
          </a:p>
          <a:p>
            <a:pPr algn="ctr"/>
            <a:r>
              <a:rPr lang="en-GB" sz="1000" dirty="0"/>
              <a:t>Treasury Assistant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8553CE7-ED63-B690-1170-7DC04468F4A3}"/>
              </a:ext>
            </a:extLst>
          </p:cNvPr>
          <p:cNvSpPr/>
          <p:nvPr/>
        </p:nvSpPr>
        <p:spPr>
          <a:xfrm>
            <a:off x="2389865" y="2711757"/>
            <a:ext cx="1532907" cy="797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Joanna Luo </a:t>
            </a:r>
          </a:p>
          <a:p>
            <a:pPr algn="ctr"/>
            <a:r>
              <a:rPr lang="en-GB" sz="1200" dirty="0"/>
              <a:t>UGS Finance Manager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E1B77C-FF6E-6C32-90D0-6C6161DC4E70}"/>
              </a:ext>
            </a:extLst>
          </p:cNvPr>
          <p:cNvCxnSpPr>
            <a:cxnSpLocks/>
          </p:cNvCxnSpPr>
          <p:nvPr/>
        </p:nvCxnSpPr>
        <p:spPr>
          <a:xfrm>
            <a:off x="2177026" y="3127891"/>
            <a:ext cx="0" cy="3243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21B09D-B65E-0A05-FCEA-60DFE7189DC1}"/>
              </a:ext>
            </a:extLst>
          </p:cNvPr>
          <p:cNvCxnSpPr>
            <a:cxnSpLocks/>
          </p:cNvCxnSpPr>
          <p:nvPr/>
        </p:nvCxnSpPr>
        <p:spPr>
          <a:xfrm>
            <a:off x="1919973" y="3127891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0FC4CE-97AD-EA41-4566-B22C27582872}"/>
              </a:ext>
            </a:extLst>
          </p:cNvPr>
          <p:cNvCxnSpPr>
            <a:cxnSpLocks/>
          </p:cNvCxnSpPr>
          <p:nvPr/>
        </p:nvCxnSpPr>
        <p:spPr>
          <a:xfrm>
            <a:off x="1929753" y="3979207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C020A7-6E1D-300F-69B4-EB51D6299956}"/>
              </a:ext>
            </a:extLst>
          </p:cNvPr>
          <p:cNvCxnSpPr>
            <a:cxnSpLocks/>
          </p:cNvCxnSpPr>
          <p:nvPr/>
        </p:nvCxnSpPr>
        <p:spPr>
          <a:xfrm>
            <a:off x="5704222" y="3429000"/>
            <a:ext cx="0" cy="1491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4F1616-9974-0F17-609D-F2EA93CFD91F}"/>
              </a:ext>
            </a:extLst>
          </p:cNvPr>
          <p:cNvCxnSpPr>
            <a:cxnSpLocks/>
          </p:cNvCxnSpPr>
          <p:nvPr/>
        </p:nvCxnSpPr>
        <p:spPr>
          <a:xfrm>
            <a:off x="5447169" y="4006154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11D0C9-0983-5214-E7CD-3A32AC00C72E}"/>
              </a:ext>
            </a:extLst>
          </p:cNvPr>
          <p:cNvCxnSpPr>
            <a:cxnSpLocks/>
          </p:cNvCxnSpPr>
          <p:nvPr/>
        </p:nvCxnSpPr>
        <p:spPr>
          <a:xfrm>
            <a:off x="5447169" y="4920384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D2D8A7-5C10-ABC9-E114-E4752E477541}"/>
              </a:ext>
            </a:extLst>
          </p:cNvPr>
          <p:cNvCxnSpPr>
            <a:cxnSpLocks/>
          </p:cNvCxnSpPr>
          <p:nvPr/>
        </p:nvCxnSpPr>
        <p:spPr>
          <a:xfrm>
            <a:off x="7730984" y="3486008"/>
            <a:ext cx="0" cy="1491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A82E7B-4DFC-6406-82A3-D9AA8AEFD45A}"/>
              </a:ext>
            </a:extLst>
          </p:cNvPr>
          <p:cNvCxnSpPr>
            <a:cxnSpLocks/>
          </p:cNvCxnSpPr>
          <p:nvPr/>
        </p:nvCxnSpPr>
        <p:spPr>
          <a:xfrm>
            <a:off x="7473931" y="3979207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D6FBC8-08BD-30D6-200D-93722FCDB05A}"/>
              </a:ext>
            </a:extLst>
          </p:cNvPr>
          <p:cNvCxnSpPr>
            <a:cxnSpLocks/>
          </p:cNvCxnSpPr>
          <p:nvPr/>
        </p:nvCxnSpPr>
        <p:spPr>
          <a:xfrm>
            <a:off x="7473931" y="4977392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DD2830-C6A8-7A0E-6CDC-18DBA636227C}"/>
              </a:ext>
            </a:extLst>
          </p:cNvPr>
          <p:cNvCxnSpPr>
            <a:cxnSpLocks/>
          </p:cNvCxnSpPr>
          <p:nvPr/>
        </p:nvCxnSpPr>
        <p:spPr>
          <a:xfrm>
            <a:off x="9616345" y="3520028"/>
            <a:ext cx="0" cy="244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919EBB-22AB-249B-BCD5-39EE0A114D31}"/>
              </a:ext>
            </a:extLst>
          </p:cNvPr>
          <p:cNvCxnSpPr>
            <a:cxnSpLocks/>
          </p:cNvCxnSpPr>
          <p:nvPr/>
        </p:nvCxnSpPr>
        <p:spPr>
          <a:xfrm>
            <a:off x="9359292" y="3979207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B419EF-59AD-8159-37FD-D8A229ADE5C9}"/>
              </a:ext>
            </a:extLst>
          </p:cNvPr>
          <p:cNvCxnSpPr>
            <a:cxnSpLocks/>
          </p:cNvCxnSpPr>
          <p:nvPr/>
        </p:nvCxnSpPr>
        <p:spPr>
          <a:xfrm>
            <a:off x="1250834" y="2500799"/>
            <a:ext cx="3871" cy="25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503EE6E-06BD-F013-BBB6-155ECDF51DF4}"/>
              </a:ext>
            </a:extLst>
          </p:cNvPr>
          <p:cNvCxnSpPr>
            <a:cxnSpLocks/>
          </p:cNvCxnSpPr>
          <p:nvPr/>
        </p:nvCxnSpPr>
        <p:spPr>
          <a:xfrm>
            <a:off x="3181369" y="2509798"/>
            <a:ext cx="3871" cy="25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795C46E-C0A9-DF07-BFDC-CEB920BB609C}"/>
              </a:ext>
            </a:extLst>
          </p:cNvPr>
          <p:cNvCxnSpPr>
            <a:cxnSpLocks/>
          </p:cNvCxnSpPr>
          <p:nvPr/>
        </p:nvCxnSpPr>
        <p:spPr>
          <a:xfrm>
            <a:off x="5097155" y="2502861"/>
            <a:ext cx="3871" cy="25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6668D5-BD7D-9ADE-4F2F-A5B3ADB224A9}"/>
              </a:ext>
            </a:extLst>
          </p:cNvPr>
          <p:cNvCxnSpPr>
            <a:cxnSpLocks/>
          </p:cNvCxnSpPr>
          <p:nvPr/>
        </p:nvCxnSpPr>
        <p:spPr>
          <a:xfrm>
            <a:off x="6983555" y="2484728"/>
            <a:ext cx="3871" cy="25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83AAA19-AE06-C07E-2F6B-0D41159C1A8D}"/>
              </a:ext>
            </a:extLst>
          </p:cNvPr>
          <p:cNvCxnSpPr>
            <a:cxnSpLocks/>
          </p:cNvCxnSpPr>
          <p:nvPr/>
        </p:nvCxnSpPr>
        <p:spPr>
          <a:xfrm>
            <a:off x="8814590" y="2484728"/>
            <a:ext cx="3871" cy="25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FC71BA90-9A6C-5A77-0B3C-C2C54CCBB7BD}"/>
              </a:ext>
            </a:extLst>
          </p:cNvPr>
          <p:cNvSpPr/>
          <p:nvPr/>
        </p:nvSpPr>
        <p:spPr>
          <a:xfrm>
            <a:off x="8132605" y="4604728"/>
            <a:ext cx="1346929" cy="745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Catherine Airlie</a:t>
            </a:r>
          </a:p>
          <a:p>
            <a:pPr algn="ctr"/>
            <a:r>
              <a:rPr lang="en-GB" sz="1000" dirty="0"/>
              <a:t>Treasury Assistant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06D2B7-1D6A-DF81-C01C-A7FF4D163308}"/>
              </a:ext>
            </a:extLst>
          </p:cNvPr>
          <p:cNvSpPr/>
          <p:nvPr/>
        </p:nvSpPr>
        <p:spPr>
          <a:xfrm>
            <a:off x="8132604" y="5587695"/>
            <a:ext cx="1346929" cy="745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Vacancy</a:t>
            </a:r>
          </a:p>
          <a:p>
            <a:pPr algn="ctr"/>
            <a:r>
              <a:rPr lang="en-GB" sz="1000" dirty="0"/>
              <a:t>Treasury Assistant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339F4B-43CC-6FF2-1B92-D56B32DDC2A6}"/>
              </a:ext>
            </a:extLst>
          </p:cNvPr>
          <p:cNvCxnSpPr>
            <a:cxnSpLocks/>
          </p:cNvCxnSpPr>
          <p:nvPr/>
        </p:nvCxnSpPr>
        <p:spPr>
          <a:xfrm>
            <a:off x="9351006" y="4977392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A0C298-C7D5-D01A-86DF-DAB3E39D4765}"/>
              </a:ext>
            </a:extLst>
          </p:cNvPr>
          <p:cNvCxnSpPr>
            <a:cxnSpLocks/>
          </p:cNvCxnSpPr>
          <p:nvPr/>
        </p:nvCxnSpPr>
        <p:spPr>
          <a:xfrm>
            <a:off x="9351006" y="596035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B13A0B4-4381-C153-D901-E34CEDF4FF4F}"/>
              </a:ext>
            </a:extLst>
          </p:cNvPr>
          <p:cNvSpPr/>
          <p:nvPr/>
        </p:nvSpPr>
        <p:spPr>
          <a:xfrm>
            <a:off x="468884" y="5260428"/>
            <a:ext cx="1580937" cy="649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Sophie Morrison</a:t>
            </a:r>
          </a:p>
          <a:p>
            <a:pPr algn="ctr"/>
            <a:r>
              <a:rPr lang="en-GB" sz="1200" dirty="0"/>
              <a:t>Financial Accountant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E3EED3-C86C-B00D-C667-38FE15D7AFB2}"/>
              </a:ext>
            </a:extLst>
          </p:cNvPr>
          <p:cNvCxnSpPr>
            <a:cxnSpLocks/>
          </p:cNvCxnSpPr>
          <p:nvPr/>
        </p:nvCxnSpPr>
        <p:spPr>
          <a:xfrm>
            <a:off x="1904002" y="4740193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379683A-1DA3-D484-A59F-4C061B4E6267}"/>
              </a:ext>
            </a:extLst>
          </p:cNvPr>
          <p:cNvSpPr/>
          <p:nvPr/>
        </p:nvSpPr>
        <p:spPr>
          <a:xfrm>
            <a:off x="468884" y="6046656"/>
            <a:ext cx="1580937" cy="649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/>
              <a:t>Nicole Luchini</a:t>
            </a:r>
          </a:p>
          <a:p>
            <a:pPr algn="ctr"/>
            <a:r>
              <a:rPr lang="en-GB" sz="1200" dirty="0"/>
              <a:t>Financial Accountant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F42BAF-C253-3F1E-3DA2-F70617011152}"/>
              </a:ext>
            </a:extLst>
          </p:cNvPr>
          <p:cNvCxnSpPr>
            <a:cxnSpLocks/>
          </p:cNvCxnSpPr>
          <p:nvPr/>
        </p:nvCxnSpPr>
        <p:spPr>
          <a:xfrm>
            <a:off x="1931716" y="5584937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F78980-ED93-C63D-6E5E-5DD57C383106}"/>
              </a:ext>
            </a:extLst>
          </p:cNvPr>
          <p:cNvCxnSpPr>
            <a:cxnSpLocks/>
          </p:cNvCxnSpPr>
          <p:nvPr/>
        </p:nvCxnSpPr>
        <p:spPr>
          <a:xfrm>
            <a:off x="1904001" y="6355405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59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Finance Systems Support &amp; Development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25575" y="847603"/>
            <a:ext cx="1363287" cy="91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/>
              <a:t>John Cummings </a:t>
            </a:r>
            <a:endParaRPr lang="en-US" sz="1200" b="1"/>
          </a:p>
          <a:p>
            <a:pPr algn="ctr"/>
            <a:r>
              <a:rPr lang="en-GB" sz="1200"/>
              <a:t>ERP Systems Manager</a:t>
            </a:r>
            <a:endParaRPr lang="en-US" sz="1200"/>
          </a:p>
        </p:txBody>
      </p:sp>
      <p:sp>
        <p:nvSpPr>
          <p:cNvPr id="4" name="Rounded Rectangle 3"/>
          <p:cNvSpPr/>
          <p:nvPr/>
        </p:nvSpPr>
        <p:spPr>
          <a:xfrm>
            <a:off x="748046" y="2547943"/>
            <a:ext cx="1280835" cy="732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Kevin </a:t>
            </a:r>
            <a:r>
              <a:rPr lang="en-GB" sz="1100" b="1" dirty="0" err="1"/>
              <a:t>Roarty</a:t>
            </a:r>
            <a:endParaRPr lang="en-GB" sz="1100" b="1" dirty="0"/>
          </a:p>
          <a:p>
            <a:pPr algn="ctr"/>
            <a:r>
              <a:rPr lang="en-GB" sz="1100" dirty="0"/>
              <a:t>Senior Analyst / Programmer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0845" y="3699414"/>
            <a:ext cx="1280835" cy="762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Helen Larkin</a:t>
            </a:r>
          </a:p>
          <a:p>
            <a:pPr algn="ctr"/>
            <a:r>
              <a:rPr lang="en-GB" sz="1100" dirty="0"/>
              <a:t>Senior Analyst / Programmer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81952" y="2523429"/>
            <a:ext cx="1155400" cy="72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Carol Goldthorp</a:t>
            </a:r>
          </a:p>
          <a:p>
            <a:pPr algn="ctr"/>
            <a:r>
              <a:rPr lang="en-GB" sz="1100" dirty="0"/>
              <a:t>Systems Manager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37320" y="3605808"/>
            <a:ext cx="1291875" cy="762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Susan Sawers</a:t>
            </a:r>
          </a:p>
          <a:p>
            <a:pPr algn="ctr"/>
            <a:r>
              <a:rPr lang="en-GB" sz="1100" dirty="0"/>
              <a:t>Finance Systems Analyst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284215" y="1979016"/>
            <a:ext cx="7237840" cy="39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H="1" flipV="1">
            <a:off x="4203913" y="1991278"/>
            <a:ext cx="1" cy="217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  <a:stCxn id="3" idx="2"/>
          </p:cNvCxnSpPr>
          <p:nvPr/>
        </p:nvCxnSpPr>
        <p:spPr>
          <a:xfrm>
            <a:off x="5107219" y="1760046"/>
            <a:ext cx="0" cy="227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1222050-E144-4FA0-9E8B-3A74ED66DFE6}"/>
              </a:ext>
            </a:extLst>
          </p:cNvPr>
          <p:cNvSpPr/>
          <p:nvPr/>
        </p:nvSpPr>
        <p:spPr>
          <a:xfrm>
            <a:off x="4573475" y="2514081"/>
            <a:ext cx="1215387" cy="720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Ian Brown</a:t>
            </a:r>
          </a:p>
          <a:p>
            <a:pPr algn="ctr"/>
            <a:r>
              <a:rPr lang="en-GB" sz="1100" dirty="0"/>
              <a:t>Training &amp; Support Supervisor</a:t>
            </a: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658CF280-2790-4EAB-A001-19C592FB0A6A}"/>
              </a:ext>
            </a:extLst>
          </p:cNvPr>
          <p:cNvSpPr/>
          <p:nvPr/>
        </p:nvSpPr>
        <p:spPr>
          <a:xfrm>
            <a:off x="4496271" y="3605808"/>
            <a:ext cx="1389976" cy="817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Ladislav Langer</a:t>
            </a:r>
          </a:p>
          <a:p>
            <a:pPr algn="ctr"/>
            <a:r>
              <a:rPr lang="en-GB" sz="1100" dirty="0"/>
              <a:t>Training &amp; Support Advisor 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E77C84-4C0B-44BD-91CB-F87598E2103C}"/>
              </a:ext>
            </a:extLst>
          </p:cNvPr>
          <p:cNvCxnSpPr>
            <a:cxnSpLocks/>
          </p:cNvCxnSpPr>
          <p:nvPr/>
        </p:nvCxnSpPr>
        <p:spPr>
          <a:xfrm flipH="1" flipV="1">
            <a:off x="5983632" y="1991107"/>
            <a:ext cx="203" cy="2190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6226454" y="2505457"/>
            <a:ext cx="1302945" cy="729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Lesley Cumming</a:t>
            </a:r>
          </a:p>
          <a:p>
            <a:pPr algn="ctr"/>
            <a:r>
              <a:rPr lang="en-GB" sz="1100" dirty="0"/>
              <a:t>Senior Financial Analyst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7A3C57-F7A2-4932-AC9A-411D05F0709D}"/>
              </a:ext>
            </a:extLst>
          </p:cNvPr>
          <p:cNvCxnSpPr>
            <a:cxnSpLocks/>
          </p:cNvCxnSpPr>
          <p:nvPr/>
        </p:nvCxnSpPr>
        <p:spPr>
          <a:xfrm flipV="1">
            <a:off x="7673570" y="2018278"/>
            <a:ext cx="0" cy="2124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9296F043-6DB4-43D6-9B7D-4656C60D590F}"/>
              </a:ext>
            </a:extLst>
          </p:cNvPr>
          <p:cNvSpPr/>
          <p:nvPr/>
        </p:nvSpPr>
        <p:spPr>
          <a:xfrm>
            <a:off x="7989520" y="2493410"/>
            <a:ext cx="1211653" cy="729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Gordon Allan </a:t>
            </a:r>
            <a:endParaRPr lang="en-US" sz="1100" b="1" dirty="0"/>
          </a:p>
          <a:p>
            <a:pPr algn="ctr"/>
            <a:r>
              <a:rPr lang="en-GB" sz="1100" dirty="0"/>
              <a:t>Database Manager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18AA61-72A2-4A44-9665-D08B7674AE5A}"/>
              </a:ext>
            </a:extLst>
          </p:cNvPr>
          <p:cNvCxnSpPr>
            <a:cxnSpLocks/>
          </p:cNvCxnSpPr>
          <p:nvPr/>
        </p:nvCxnSpPr>
        <p:spPr>
          <a:xfrm flipV="1">
            <a:off x="9522055" y="2018277"/>
            <a:ext cx="0" cy="212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7DCBE2D2-CBDC-4D51-A35F-194AA9B2A2B8}"/>
              </a:ext>
            </a:extLst>
          </p:cNvPr>
          <p:cNvSpPr/>
          <p:nvPr/>
        </p:nvSpPr>
        <p:spPr>
          <a:xfrm>
            <a:off x="2781952" y="3605808"/>
            <a:ext cx="1280835" cy="817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Andrew Duffy</a:t>
            </a:r>
          </a:p>
          <a:p>
            <a:pPr algn="ctr"/>
            <a:r>
              <a:rPr lang="en-GB" sz="1100" dirty="0"/>
              <a:t>Senior ERP Systems Analyst</a:t>
            </a:r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0B81AF86-EFC7-4E3C-8487-F05C4EEFEAFA}"/>
              </a:ext>
            </a:extLst>
          </p:cNvPr>
          <p:cNvSpPr/>
          <p:nvPr/>
        </p:nvSpPr>
        <p:spPr>
          <a:xfrm>
            <a:off x="7989519" y="3580360"/>
            <a:ext cx="1291873" cy="812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/>
              <a:t>Mark Campbell</a:t>
            </a:r>
          </a:p>
          <a:p>
            <a:pPr algn="ctr"/>
            <a:r>
              <a:rPr lang="en-GB" sz="1100" dirty="0"/>
              <a:t>Business Intelligence Developer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948479-E57A-8FA8-D6E5-CED5EA9D69D5}"/>
              </a:ext>
            </a:extLst>
          </p:cNvPr>
          <p:cNvCxnSpPr>
            <a:cxnSpLocks/>
          </p:cNvCxnSpPr>
          <p:nvPr/>
        </p:nvCxnSpPr>
        <p:spPr>
          <a:xfrm flipH="1" flipV="1">
            <a:off x="2294131" y="1983225"/>
            <a:ext cx="1" cy="217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7F21D9-C701-B133-6CED-BDA9E182F648}"/>
              </a:ext>
            </a:extLst>
          </p:cNvPr>
          <p:cNvCxnSpPr>
            <a:cxnSpLocks/>
          </p:cNvCxnSpPr>
          <p:nvPr/>
        </p:nvCxnSpPr>
        <p:spPr>
          <a:xfrm>
            <a:off x="2037078" y="298648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DCF11B-C444-182D-D582-F4401F3B6126}"/>
              </a:ext>
            </a:extLst>
          </p:cNvPr>
          <p:cNvCxnSpPr>
            <a:cxnSpLocks/>
          </p:cNvCxnSpPr>
          <p:nvPr/>
        </p:nvCxnSpPr>
        <p:spPr>
          <a:xfrm>
            <a:off x="2026661" y="4142401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DD1649-CBDC-2B20-408A-B3088C5A811F}"/>
              </a:ext>
            </a:extLst>
          </p:cNvPr>
          <p:cNvCxnSpPr>
            <a:cxnSpLocks/>
          </p:cNvCxnSpPr>
          <p:nvPr/>
        </p:nvCxnSpPr>
        <p:spPr>
          <a:xfrm>
            <a:off x="3946860" y="416225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63FDE6-7702-57B3-2E48-64613961C875}"/>
              </a:ext>
            </a:extLst>
          </p:cNvPr>
          <p:cNvCxnSpPr>
            <a:cxnSpLocks/>
          </p:cNvCxnSpPr>
          <p:nvPr/>
        </p:nvCxnSpPr>
        <p:spPr>
          <a:xfrm>
            <a:off x="3946860" y="298648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0FFD99-3266-9D9E-3F7D-1BC5EE1FD65F}"/>
              </a:ext>
            </a:extLst>
          </p:cNvPr>
          <p:cNvCxnSpPr>
            <a:cxnSpLocks/>
          </p:cNvCxnSpPr>
          <p:nvPr/>
        </p:nvCxnSpPr>
        <p:spPr>
          <a:xfrm>
            <a:off x="5726579" y="2874938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E821E5-2B20-7778-1B19-AA1571FC877D}"/>
              </a:ext>
            </a:extLst>
          </p:cNvPr>
          <p:cNvCxnSpPr>
            <a:cxnSpLocks/>
          </p:cNvCxnSpPr>
          <p:nvPr/>
        </p:nvCxnSpPr>
        <p:spPr>
          <a:xfrm>
            <a:off x="5726579" y="417144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A066AC-1170-B740-C679-D5C95039D119}"/>
              </a:ext>
            </a:extLst>
          </p:cNvPr>
          <p:cNvCxnSpPr>
            <a:cxnSpLocks/>
          </p:cNvCxnSpPr>
          <p:nvPr/>
        </p:nvCxnSpPr>
        <p:spPr>
          <a:xfrm>
            <a:off x="7416517" y="2843309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DB48B0-2885-CBFE-F9AB-75FDC81040F6}"/>
              </a:ext>
            </a:extLst>
          </p:cNvPr>
          <p:cNvCxnSpPr>
            <a:cxnSpLocks/>
          </p:cNvCxnSpPr>
          <p:nvPr/>
        </p:nvCxnSpPr>
        <p:spPr>
          <a:xfrm>
            <a:off x="7423121" y="4142401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2199619-38C2-5451-33CB-3BCAD8919343}"/>
              </a:ext>
            </a:extLst>
          </p:cNvPr>
          <p:cNvCxnSpPr>
            <a:cxnSpLocks/>
          </p:cNvCxnSpPr>
          <p:nvPr/>
        </p:nvCxnSpPr>
        <p:spPr>
          <a:xfrm>
            <a:off x="9021452" y="2769466"/>
            <a:ext cx="5006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FA8488-F3A0-8902-CFF6-85F3682704AD}"/>
              </a:ext>
            </a:extLst>
          </p:cNvPr>
          <p:cNvCxnSpPr>
            <a:cxnSpLocks/>
          </p:cNvCxnSpPr>
          <p:nvPr/>
        </p:nvCxnSpPr>
        <p:spPr>
          <a:xfrm>
            <a:off x="9265002" y="4142401"/>
            <a:ext cx="25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4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Pay &amp; Pensions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02330" y="1449380"/>
            <a:ext cx="1418841" cy="60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Jim Ross</a:t>
            </a:r>
            <a:endParaRPr lang="en-US" sz="1000" b="1" dirty="0"/>
          </a:p>
          <a:p>
            <a:pPr algn="ctr"/>
            <a:r>
              <a:rPr lang="en-GB" sz="1000" dirty="0"/>
              <a:t>Head of Pay &amp; Pensions Systems / Projects</a:t>
            </a:r>
            <a:endParaRPr lang="en-US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1143597" y="3385477"/>
            <a:ext cx="1369382" cy="579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Claire MacLachlan</a:t>
            </a:r>
          </a:p>
          <a:p>
            <a:pPr algn="ctr"/>
            <a:r>
              <a:rPr lang="en-GB" sz="1000" dirty="0"/>
              <a:t>Pay &amp; Pensions Team Leader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772239" y="3188280"/>
            <a:ext cx="7169494" cy="21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4915101" y="3214936"/>
            <a:ext cx="0" cy="325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1222050-E144-4FA0-9E8B-3A74ED66DFE6}"/>
              </a:ext>
            </a:extLst>
          </p:cNvPr>
          <p:cNvSpPr/>
          <p:nvPr/>
        </p:nvSpPr>
        <p:spPr>
          <a:xfrm>
            <a:off x="4164331" y="2382390"/>
            <a:ext cx="1457435" cy="60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Lesley Murphy</a:t>
            </a:r>
          </a:p>
          <a:p>
            <a:pPr algn="ctr"/>
            <a:r>
              <a:rPr lang="en-GB" sz="1000" dirty="0"/>
              <a:t>Acting Deputy Head of Pay &amp; Pensions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4302464" y="3449883"/>
            <a:ext cx="1412371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Sonia </a:t>
            </a:r>
            <a:r>
              <a:rPr lang="en-GB" sz="1000" b="1" dirty="0" err="1"/>
              <a:t>Bakshi</a:t>
            </a:r>
            <a:endParaRPr lang="en-GB" sz="1000" b="1" dirty="0"/>
          </a:p>
          <a:p>
            <a:pPr algn="ctr"/>
            <a:r>
              <a:rPr lang="en-GB" sz="1000" dirty="0"/>
              <a:t>Pay &amp; Pensions Team Leader</a:t>
            </a: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594A4BA6-C7AB-3888-524E-29BF0FBED831}"/>
              </a:ext>
            </a:extLst>
          </p:cNvPr>
          <p:cNvSpPr/>
          <p:nvPr/>
        </p:nvSpPr>
        <p:spPr>
          <a:xfrm>
            <a:off x="8379392" y="3462740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Sophia Scholle</a:t>
            </a:r>
          </a:p>
          <a:p>
            <a:pPr algn="ctr"/>
            <a:r>
              <a:rPr lang="en-GB" sz="1000" dirty="0"/>
              <a:t>Pay &amp; Pension Systems Analyst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2FC4F259-2932-11F2-9BEE-EEBA2FD13D14}"/>
              </a:ext>
            </a:extLst>
          </p:cNvPr>
          <p:cNvSpPr/>
          <p:nvPr/>
        </p:nvSpPr>
        <p:spPr>
          <a:xfrm>
            <a:off x="4489564" y="4834543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Wendy McParland</a:t>
            </a:r>
          </a:p>
          <a:p>
            <a:pPr algn="ctr"/>
            <a:r>
              <a:rPr lang="en-GB" sz="1000" dirty="0"/>
              <a:t>Pay &amp; Pensions Administrator</a:t>
            </a:r>
            <a:endParaRPr lang="en-GB" dirty="0"/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E9E633A2-EB4E-F631-D99F-CE4DD2CF4B2A}"/>
              </a:ext>
            </a:extLst>
          </p:cNvPr>
          <p:cNvSpPr/>
          <p:nvPr/>
        </p:nvSpPr>
        <p:spPr>
          <a:xfrm>
            <a:off x="4489564" y="6212584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Kelly Merrilees</a:t>
            </a:r>
          </a:p>
          <a:p>
            <a:pPr algn="ctr"/>
            <a:r>
              <a:rPr lang="en-GB" sz="1000" dirty="0"/>
              <a:t>Pay &amp; Pensions Administrator</a:t>
            </a: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E93DA0AF-38CB-36F5-AAE5-5A6D580DEA87}"/>
              </a:ext>
            </a:extLst>
          </p:cNvPr>
          <p:cNvSpPr/>
          <p:nvPr/>
        </p:nvSpPr>
        <p:spPr>
          <a:xfrm>
            <a:off x="4489564" y="5544881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Sonali </a:t>
            </a:r>
            <a:r>
              <a:rPr lang="en-GB" sz="1000" b="1" dirty="0" err="1"/>
              <a:t>Perera</a:t>
            </a:r>
            <a:endParaRPr lang="en-GB" sz="1000" b="1" dirty="0"/>
          </a:p>
          <a:p>
            <a:pPr algn="ctr"/>
            <a:r>
              <a:rPr lang="en-GB" sz="1000" dirty="0"/>
              <a:t>Pay &amp; Pensions Administrator</a:t>
            </a: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61CFF3BF-4626-E0CC-242C-5EF77A4E8618}"/>
              </a:ext>
            </a:extLst>
          </p:cNvPr>
          <p:cNvSpPr/>
          <p:nvPr/>
        </p:nvSpPr>
        <p:spPr>
          <a:xfrm>
            <a:off x="965254" y="4179736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Joyce Kerr</a:t>
            </a:r>
          </a:p>
          <a:p>
            <a:pPr algn="ctr"/>
            <a:r>
              <a:rPr lang="en-GB" sz="1000" dirty="0"/>
              <a:t>Pay &amp; Pensions Administrator</a:t>
            </a:r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DD0F8903-0928-03A6-5EF3-8D3C7B51D45C}"/>
              </a:ext>
            </a:extLst>
          </p:cNvPr>
          <p:cNvSpPr/>
          <p:nvPr/>
        </p:nvSpPr>
        <p:spPr>
          <a:xfrm>
            <a:off x="965254" y="4956394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Raluca Stoican</a:t>
            </a:r>
          </a:p>
          <a:p>
            <a:pPr algn="ctr"/>
            <a:r>
              <a:rPr lang="en-GB" sz="1000" dirty="0"/>
              <a:t>Pay &amp; Pensions Administrator</a:t>
            </a: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59903B97-813C-1A0F-B458-3441A1AA9FAA}"/>
              </a:ext>
            </a:extLst>
          </p:cNvPr>
          <p:cNvSpPr/>
          <p:nvPr/>
        </p:nvSpPr>
        <p:spPr>
          <a:xfrm>
            <a:off x="4489564" y="4146131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Nicola Ormiston</a:t>
            </a:r>
          </a:p>
          <a:p>
            <a:pPr algn="ctr"/>
            <a:r>
              <a:rPr lang="en-GB" sz="1000" dirty="0"/>
              <a:t>Pay &amp; Pensions Administrator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3063C2-0E48-3659-325F-87FA9424A4F9}"/>
              </a:ext>
            </a:extLst>
          </p:cNvPr>
          <p:cNvCxnSpPr>
            <a:cxnSpLocks/>
          </p:cNvCxnSpPr>
          <p:nvPr/>
        </p:nvCxnSpPr>
        <p:spPr>
          <a:xfrm flipV="1">
            <a:off x="5917411" y="2055017"/>
            <a:ext cx="0" cy="54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BD7A3BD-BA19-D41C-7B69-D3DF7EA3D1C4}"/>
              </a:ext>
            </a:extLst>
          </p:cNvPr>
          <p:cNvCxnSpPr>
            <a:cxnSpLocks/>
          </p:cNvCxnSpPr>
          <p:nvPr/>
        </p:nvCxnSpPr>
        <p:spPr>
          <a:xfrm flipV="1">
            <a:off x="4915101" y="2991311"/>
            <a:ext cx="0" cy="229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83604E4-1769-63E1-970F-36DE9530879E}"/>
              </a:ext>
            </a:extLst>
          </p:cNvPr>
          <p:cNvCxnSpPr>
            <a:cxnSpLocks/>
          </p:cNvCxnSpPr>
          <p:nvPr/>
        </p:nvCxnSpPr>
        <p:spPr>
          <a:xfrm>
            <a:off x="8941735" y="3198749"/>
            <a:ext cx="0" cy="34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2505938-CDEB-B91B-FDF1-636949480B53}"/>
              </a:ext>
            </a:extLst>
          </p:cNvPr>
          <p:cNvCxnSpPr>
            <a:cxnSpLocks/>
          </p:cNvCxnSpPr>
          <p:nvPr/>
        </p:nvCxnSpPr>
        <p:spPr>
          <a:xfrm flipV="1">
            <a:off x="6314822" y="3654425"/>
            <a:ext cx="0" cy="168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4D14E9-54B6-7DB9-9EE0-393A3F716797}"/>
              </a:ext>
            </a:extLst>
          </p:cNvPr>
          <p:cNvCxnSpPr>
            <a:cxnSpLocks/>
          </p:cNvCxnSpPr>
          <p:nvPr/>
        </p:nvCxnSpPr>
        <p:spPr>
          <a:xfrm flipV="1">
            <a:off x="4084412" y="3716099"/>
            <a:ext cx="0" cy="2776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6604C42-DA2B-5EE7-95DA-62F6E0F19D57}"/>
              </a:ext>
            </a:extLst>
          </p:cNvPr>
          <p:cNvCxnSpPr>
            <a:cxnSpLocks/>
          </p:cNvCxnSpPr>
          <p:nvPr/>
        </p:nvCxnSpPr>
        <p:spPr>
          <a:xfrm>
            <a:off x="681177" y="4426022"/>
            <a:ext cx="2815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645AD85-B67C-D12D-00D8-05BD93CB598B}"/>
              </a:ext>
            </a:extLst>
          </p:cNvPr>
          <p:cNvCxnSpPr>
            <a:cxnSpLocks/>
          </p:cNvCxnSpPr>
          <p:nvPr/>
        </p:nvCxnSpPr>
        <p:spPr>
          <a:xfrm>
            <a:off x="674197" y="5221475"/>
            <a:ext cx="2815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A56D8AD-351B-DE08-D2B2-A4BD0F8E8FFE}"/>
              </a:ext>
            </a:extLst>
          </p:cNvPr>
          <p:cNvCxnSpPr>
            <a:cxnSpLocks/>
          </p:cNvCxnSpPr>
          <p:nvPr/>
        </p:nvCxnSpPr>
        <p:spPr>
          <a:xfrm>
            <a:off x="681177" y="6033703"/>
            <a:ext cx="304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FE4F1C4-140C-AF35-77B5-E343B6C476D0}"/>
              </a:ext>
            </a:extLst>
          </p:cNvPr>
          <p:cNvCxnSpPr>
            <a:cxnSpLocks/>
          </p:cNvCxnSpPr>
          <p:nvPr/>
        </p:nvCxnSpPr>
        <p:spPr>
          <a:xfrm>
            <a:off x="4084412" y="4426022"/>
            <a:ext cx="405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4BEAD4E-D195-B911-885B-06D8BA124576}"/>
              </a:ext>
            </a:extLst>
          </p:cNvPr>
          <p:cNvCxnSpPr>
            <a:cxnSpLocks/>
          </p:cNvCxnSpPr>
          <p:nvPr/>
        </p:nvCxnSpPr>
        <p:spPr>
          <a:xfrm>
            <a:off x="4084412" y="5114434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558E704-F446-9C23-0766-97F8059F388E}"/>
              </a:ext>
            </a:extLst>
          </p:cNvPr>
          <p:cNvSpPr/>
          <p:nvPr/>
        </p:nvSpPr>
        <p:spPr>
          <a:xfrm>
            <a:off x="4986117" y="1453355"/>
            <a:ext cx="1457435" cy="60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Graham Hawthorn</a:t>
            </a:r>
          </a:p>
          <a:p>
            <a:pPr algn="ctr"/>
            <a:r>
              <a:rPr lang="en-GB" sz="1000" dirty="0"/>
              <a:t>Head of Pay &amp; Pensions Operations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A7CFB452-1F23-00ED-FBB4-8B1FEC048BEA}"/>
              </a:ext>
            </a:extLst>
          </p:cNvPr>
          <p:cNvSpPr/>
          <p:nvPr/>
        </p:nvSpPr>
        <p:spPr>
          <a:xfrm>
            <a:off x="962733" y="5732116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Felicity Cooper</a:t>
            </a:r>
          </a:p>
          <a:p>
            <a:pPr algn="ctr"/>
            <a:r>
              <a:rPr lang="en-GB" sz="1000" dirty="0"/>
              <a:t>Pay &amp; Pensions Administrator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F35412-8270-1B43-472D-3DCBB4746FE0}"/>
              </a:ext>
            </a:extLst>
          </p:cNvPr>
          <p:cNvCxnSpPr>
            <a:cxnSpLocks/>
          </p:cNvCxnSpPr>
          <p:nvPr/>
        </p:nvCxnSpPr>
        <p:spPr>
          <a:xfrm>
            <a:off x="4084412" y="5824772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AA8830-F2AA-DBFB-2CB3-D97F1F99B356}"/>
              </a:ext>
            </a:extLst>
          </p:cNvPr>
          <p:cNvCxnSpPr>
            <a:cxnSpLocks/>
          </p:cNvCxnSpPr>
          <p:nvPr/>
        </p:nvCxnSpPr>
        <p:spPr>
          <a:xfrm>
            <a:off x="4084411" y="6492475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FED467-3EA5-C86F-1153-4DFD01BB98A4}"/>
              </a:ext>
            </a:extLst>
          </p:cNvPr>
          <p:cNvCxnSpPr>
            <a:cxnSpLocks/>
          </p:cNvCxnSpPr>
          <p:nvPr/>
        </p:nvCxnSpPr>
        <p:spPr>
          <a:xfrm>
            <a:off x="4084410" y="3713094"/>
            <a:ext cx="336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571196-8BF3-49F6-397F-A9004B25396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74197" y="3670480"/>
            <a:ext cx="469400" cy="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EC55C0-A9B6-C313-9A9A-E182EFE1C745}"/>
              </a:ext>
            </a:extLst>
          </p:cNvPr>
          <p:cNvCxnSpPr>
            <a:cxnSpLocks/>
          </p:cNvCxnSpPr>
          <p:nvPr/>
        </p:nvCxnSpPr>
        <p:spPr>
          <a:xfrm flipH="1">
            <a:off x="1772239" y="3210137"/>
            <a:ext cx="2287" cy="330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6CBE14-5403-6F19-81D4-BBF34AA31AC5}"/>
              </a:ext>
            </a:extLst>
          </p:cNvPr>
          <p:cNvCxnSpPr>
            <a:cxnSpLocks/>
          </p:cNvCxnSpPr>
          <p:nvPr/>
        </p:nvCxnSpPr>
        <p:spPr>
          <a:xfrm>
            <a:off x="5512259" y="2597020"/>
            <a:ext cx="405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EE1C74-503B-5D95-9083-B3F8CEF3C891}"/>
              </a:ext>
            </a:extLst>
          </p:cNvPr>
          <p:cNvCxnSpPr>
            <a:cxnSpLocks/>
          </p:cNvCxnSpPr>
          <p:nvPr/>
        </p:nvCxnSpPr>
        <p:spPr>
          <a:xfrm>
            <a:off x="4421171" y="1752198"/>
            <a:ext cx="886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CB79ACA-00C4-2237-F032-4479DED9EEB4}"/>
              </a:ext>
            </a:extLst>
          </p:cNvPr>
          <p:cNvSpPr/>
          <p:nvPr/>
        </p:nvSpPr>
        <p:spPr>
          <a:xfrm>
            <a:off x="6545951" y="3389448"/>
            <a:ext cx="1225272" cy="758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Vacant </a:t>
            </a:r>
          </a:p>
          <a:p>
            <a:pPr algn="ctr"/>
            <a:r>
              <a:rPr lang="en-GB" sz="1000" dirty="0"/>
              <a:t>Pay Control Supervisor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85668-3CD4-43B9-4194-DAC986D612C7}"/>
              </a:ext>
            </a:extLst>
          </p:cNvPr>
          <p:cNvCxnSpPr>
            <a:cxnSpLocks/>
          </p:cNvCxnSpPr>
          <p:nvPr/>
        </p:nvCxnSpPr>
        <p:spPr>
          <a:xfrm>
            <a:off x="7108162" y="3198749"/>
            <a:ext cx="0" cy="34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C24108B-95C9-88A8-9548-B9AD03A7869B}"/>
              </a:ext>
            </a:extLst>
          </p:cNvPr>
          <p:cNvSpPr/>
          <p:nvPr/>
        </p:nvSpPr>
        <p:spPr>
          <a:xfrm>
            <a:off x="6659076" y="4266284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Kay Dickson</a:t>
            </a:r>
          </a:p>
          <a:p>
            <a:pPr algn="ctr"/>
            <a:r>
              <a:rPr lang="en-GB" sz="1000" dirty="0"/>
              <a:t>Pay Control Administrator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50AF977-893E-AEEE-92DE-F2C21A35602D}"/>
              </a:ext>
            </a:extLst>
          </p:cNvPr>
          <p:cNvSpPr/>
          <p:nvPr/>
        </p:nvSpPr>
        <p:spPr>
          <a:xfrm>
            <a:off x="6658277" y="4978259"/>
            <a:ext cx="1225272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/>
              <a:t>Vacant</a:t>
            </a:r>
          </a:p>
          <a:p>
            <a:pPr algn="ctr"/>
            <a:r>
              <a:rPr lang="en-GB" sz="1000" dirty="0"/>
              <a:t>Pay Control Administrator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EF17C7-1859-FDB4-76B3-11BBFAE3FA71}"/>
              </a:ext>
            </a:extLst>
          </p:cNvPr>
          <p:cNvCxnSpPr>
            <a:cxnSpLocks/>
          </p:cNvCxnSpPr>
          <p:nvPr/>
        </p:nvCxnSpPr>
        <p:spPr>
          <a:xfrm flipV="1">
            <a:off x="681080" y="3675366"/>
            <a:ext cx="0" cy="235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49DA61-1C5C-7592-B627-35AA7A7E6795}"/>
              </a:ext>
            </a:extLst>
          </p:cNvPr>
          <p:cNvCxnSpPr>
            <a:cxnSpLocks/>
          </p:cNvCxnSpPr>
          <p:nvPr/>
        </p:nvCxnSpPr>
        <p:spPr>
          <a:xfrm>
            <a:off x="6314335" y="5334309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9948D1-4B13-DE4C-E1A6-8299746F1632}"/>
              </a:ext>
            </a:extLst>
          </p:cNvPr>
          <p:cNvCxnSpPr>
            <a:cxnSpLocks/>
          </p:cNvCxnSpPr>
          <p:nvPr/>
        </p:nvCxnSpPr>
        <p:spPr>
          <a:xfrm>
            <a:off x="6313576" y="3659072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038D73-B3D9-3158-1CE5-FE0607C5BE33}"/>
              </a:ext>
            </a:extLst>
          </p:cNvPr>
          <p:cNvCxnSpPr>
            <a:cxnSpLocks/>
          </p:cNvCxnSpPr>
          <p:nvPr/>
        </p:nvCxnSpPr>
        <p:spPr>
          <a:xfrm>
            <a:off x="6313558" y="4528101"/>
            <a:ext cx="4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7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0"/>
            <a:ext cx="7289800" cy="654050"/>
          </a:xfrm>
        </p:spPr>
        <p:txBody>
          <a:bodyPr/>
          <a:lstStyle/>
          <a:p>
            <a:pPr algn="r"/>
            <a:r>
              <a:rPr lang="en-GB"/>
              <a:t>Research Support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33654-D266-4070-A2C7-F6AD40A929E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84870" y="952332"/>
            <a:ext cx="1363287" cy="81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John Redmond</a:t>
            </a:r>
          </a:p>
          <a:p>
            <a:pPr algn="ctr"/>
            <a:r>
              <a:rPr lang="en-GB" sz="1000"/>
              <a:t>Head of Research Finance Office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08740" y="2510906"/>
            <a:ext cx="1280204" cy="1073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Hazel Tollan</a:t>
            </a:r>
          </a:p>
          <a:p>
            <a:pPr algn="ctr"/>
            <a:r>
              <a:rPr lang="en-GB" sz="1000" dirty="0"/>
              <a:t>Research Support Advisor – UK &amp; Overseas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80395" y="2510906"/>
            <a:ext cx="1280447" cy="1085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/>
              <a:t>Joe Galloway</a:t>
            </a:r>
          </a:p>
          <a:p>
            <a:pPr algn="ctr"/>
            <a:r>
              <a:rPr lang="en-GB" sz="1000"/>
              <a:t>Research Support Manager – EU &amp; Federal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806081" y="2243078"/>
            <a:ext cx="6720866" cy="5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 flipV="1">
            <a:off x="3902957" y="2288098"/>
            <a:ext cx="2678" cy="246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8519195" y="2243078"/>
            <a:ext cx="0" cy="262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121452-A82B-454B-B830-749D2AC73445}"/>
              </a:ext>
            </a:extLst>
          </p:cNvPr>
          <p:cNvCxnSpPr>
            <a:cxnSpLocks/>
          </p:cNvCxnSpPr>
          <p:nvPr/>
        </p:nvCxnSpPr>
        <p:spPr>
          <a:xfrm flipV="1">
            <a:off x="5148742" y="1766979"/>
            <a:ext cx="0" cy="502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0516ED-BD6F-45E3-886A-28231971653E}"/>
              </a:ext>
            </a:extLst>
          </p:cNvPr>
          <p:cNvSpPr/>
          <p:nvPr/>
        </p:nvSpPr>
        <p:spPr>
          <a:xfrm>
            <a:off x="5843600" y="2505950"/>
            <a:ext cx="1309519" cy="1085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Ben Kassous</a:t>
            </a:r>
          </a:p>
          <a:p>
            <a:pPr algn="ctr"/>
            <a:r>
              <a:rPr lang="en-GB" sz="1000" dirty="0"/>
              <a:t>Research Assurance Officer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CD3976-1F00-578E-D069-97E05AC28A97}"/>
              </a:ext>
            </a:extLst>
          </p:cNvPr>
          <p:cNvCxnSpPr>
            <a:cxnSpLocks/>
          </p:cNvCxnSpPr>
          <p:nvPr/>
        </p:nvCxnSpPr>
        <p:spPr>
          <a:xfrm flipV="1">
            <a:off x="6486272" y="2288098"/>
            <a:ext cx="0" cy="274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53579C1C-3475-9414-840A-9B769237A6F4}"/>
              </a:ext>
            </a:extLst>
          </p:cNvPr>
          <p:cNvSpPr/>
          <p:nvPr/>
        </p:nvSpPr>
        <p:spPr>
          <a:xfrm>
            <a:off x="7885898" y="2472138"/>
            <a:ext cx="1280204" cy="1112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Karen </a:t>
            </a:r>
            <a:r>
              <a:rPr lang="en-GB" b="1" dirty="0" err="1"/>
              <a:t>McElveen</a:t>
            </a:r>
            <a:endParaRPr lang="en-GB" b="1" dirty="0"/>
          </a:p>
          <a:p>
            <a:pPr algn="ctr"/>
            <a:r>
              <a:rPr lang="en-GB" sz="1000" dirty="0"/>
              <a:t>Finance Operations Manager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72018-FF17-9A1D-CD3F-49E0A229E4FD}"/>
              </a:ext>
            </a:extLst>
          </p:cNvPr>
          <p:cNvCxnSpPr>
            <a:cxnSpLocks/>
          </p:cNvCxnSpPr>
          <p:nvPr/>
        </p:nvCxnSpPr>
        <p:spPr>
          <a:xfrm flipV="1">
            <a:off x="1804312" y="2301218"/>
            <a:ext cx="1769" cy="191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8860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2C48B7D88CA4596B4D5EF1193AF35" ma:contentTypeVersion="10" ma:contentTypeDescription="Create a new document." ma:contentTypeScope="" ma:versionID="f1339f38d610512263c6d1f691079976">
  <xsd:schema xmlns:xsd="http://www.w3.org/2001/XMLSchema" xmlns:xs="http://www.w3.org/2001/XMLSchema" xmlns:p="http://schemas.microsoft.com/office/2006/metadata/properties" xmlns:ns2="72af7fc3-7954-4348-8874-b5fc0f42d743" xmlns:ns3="68eb9f6d-7557-453f-8ebc-e32adbb19a68" targetNamespace="http://schemas.microsoft.com/office/2006/metadata/properties" ma:root="true" ma:fieldsID="ed58e2eed7896bc9dedc0f767573300a" ns2:_="" ns3:_="">
    <xsd:import namespace="72af7fc3-7954-4348-8874-b5fc0f42d743"/>
    <xsd:import namespace="68eb9f6d-7557-453f-8ebc-e32adbb19a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f7fc3-7954-4348-8874-b5fc0f42d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b9f6d-7557-453f-8ebc-e32adbb19a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8eb9f6d-7557-453f-8ebc-e32adbb19a68">
      <UserInfo>
        <DisplayName>Kirsty McKinnon</DisplayName>
        <AccountId>106</AccountId>
        <AccountType/>
      </UserInfo>
      <UserInfo>
        <DisplayName>Ian Brown</DisplayName>
        <AccountId>135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C0CA11-9E79-498F-822E-FB0E60CED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f7fc3-7954-4348-8874-b5fc0f42d743"/>
    <ds:schemaRef ds:uri="68eb9f6d-7557-453f-8ebc-e32adbb19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21CC4-DBE4-430E-A226-5A2D648BD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6838D3-69D9-4F53-B171-F403A9E3C048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8eb9f6d-7557-453f-8ebc-e32adbb19a68"/>
    <ds:schemaRef ds:uri="http://www.w3.org/XML/1998/namespace"/>
    <ds:schemaRef ds:uri="http://purl.org/dc/elements/1.1/"/>
    <ds:schemaRef ds:uri="http://schemas.openxmlformats.org/package/2006/metadata/core-properties"/>
    <ds:schemaRef ds:uri="72af7fc3-7954-4348-8874-b5fc0f42d74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HD:Users:margarete:Desktop:templates:FacultyPPTtemps:standardWhite.pot</Template>
  <TotalTime>2155</TotalTime>
  <Words>1549</Words>
  <Application>Microsoft Office PowerPoint</Application>
  <PresentationFormat>A4 Paper (210x297 mm)</PresentationFormat>
  <Paragraphs>595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Wingdings</vt:lpstr>
      <vt:lpstr>standardWhite</vt:lpstr>
      <vt:lpstr>  University of Glasgow  Finance Overview  Organisation Chart </vt:lpstr>
      <vt:lpstr>Finance Structure</vt:lpstr>
      <vt:lpstr>Finance Structure</vt:lpstr>
      <vt:lpstr>Procurement Team</vt:lpstr>
      <vt:lpstr>Management Accounts Team</vt:lpstr>
      <vt:lpstr>Tax, Treasury &amp; Financial Reporting Team</vt:lpstr>
      <vt:lpstr>Finance Systems Support &amp; Development Team</vt:lpstr>
      <vt:lpstr>Pay &amp; Pensions Team</vt:lpstr>
      <vt:lpstr>Research Support Structure</vt:lpstr>
      <vt:lpstr>Research Support Office - UK Team / DD Team </vt:lpstr>
      <vt:lpstr>Research Support Overseas Funders Team</vt:lpstr>
      <vt:lpstr>Finance Operations Team</vt:lpstr>
      <vt:lpstr>Finance Operations</vt:lpstr>
      <vt:lpstr>University Services Finance Structure</vt:lpstr>
      <vt:lpstr>US Finance (Non-Estates) Structure</vt:lpstr>
      <vt:lpstr>US Finance Estates Structure</vt:lpstr>
      <vt:lpstr>Science &amp; Engineering College Finance Team</vt:lpstr>
      <vt:lpstr>Social Sciences College  Finance Team</vt:lpstr>
      <vt:lpstr>Arts College Finance Team</vt:lpstr>
      <vt:lpstr>MVLS College Finance Team</vt:lpstr>
      <vt:lpstr>MVLS Finance Hub Team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Ian Brown</cp:lastModifiedBy>
  <cp:revision>545</cp:revision>
  <cp:lastPrinted>2021-07-22T08:32:56Z</cp:lastPrinted>
  <dcterms:created xsi:type="dcterms:W3CDTF">2008-05-15T08:36:41Z</dcterms:created>
  <dcterms:modified xsi:type="dcterms:W3CDTF">2024-04-30T08:00:10Z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0x010100FA62C48B7D88CA4596B4D5EF1193AF35</vt:lpwstr>
  </property>
</Properties>
</file>